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51"/>
  </p:notesMasterIdLst>
  <p:handoutMasterIdLst>
    <p:handoutMasterId r:id="rId52"/>
  </p:handoutMasterIdLst>
  <p:sldIdLst>
    <p:sldId id="256" r:id="rId5"/>
    <p:sldId id="299" r:id="rId6"/>
    <p:sldId id="298" r:id="rId7"/>
    <p:sldId id="297" r:id="rId8"/>
    <p:sldId id="302" r:id="rId9"/>
    <p:sldId id="303" r:id="rId10"/>
    <p:sldId id="301" r:id="rId11"/>
    <p:sldId id="300" r:id="rId12"/>
    <p:sldId id="305" r:id="rId13"/>
    <p:sldId id="307" r:id="rId14"/>
    <p:sldId id="327" r:id="rId15"/>
    <p:sldId id="306" r:id="rId16"/>
    <p:sldId id="308" r:id="rId17"/>
    <p:sldId id="304" r:id="rId18"/>
    <p:sldId id="310" r:id="rId19"/>
    <p:sldId id="309" r:id="rId20"/>
    <p:sldId id="312" r:id="rId21"/>
    <p:sldId id="315" r:id="rId22"/>
    <p:sldId id="316" r:id="rId23"/>
    <p:sldId id="313" r:id="rId24"/>
    <p:sldId id="311" r:id="rId25"/>
    <p:sldId id="318" r:id="rId26"/>
    <p:sldId id="319" r:id="rId27"/>
    <p:sldId id="320" r:id="rId28"/>
    <p:sldId id="328" r:id="rId29"/>
    <p:sldId id="324" r:id="rId30"/>
    <p:sldId id="325" r:id="rId31"/>
    <p:sldId id="326" r:id="rId32"/>
    <p:sldId id="321" r:id="rId33"/>
    <p:sldId id="322" r:id="rId34"/>
    <p:sldId id="317" r:id="rId35"/>
    <p:sldId id="290" r:id="rId36"/>
    <p:sldId id="291" r:id="rId37"/>
    <p:sldId id="332" r:id="rId38"/>
    <p:sldId id="293" r:id="rId39"/>
    <p:sldId id="294" r:id="rId40"/>
    <p:sldId id="329" r:id="rId41"/>
    <p:sldId id="330" r:id="rId42"/>
    <p:sldId id="331" r:id="rId43"/>
    <p:sldId id="334" r:id="rId44"/>
    <p:sldId id="333" r:id="rId45"/>
    <p:sldId id="295" r:id="rId46"/>
    <p:sldId id="278" r:id="rId47"/>
    <p:sldId id="336" r:id="rId48"/>
    <p:sldId id="335" r:id="rId49"/>
    <p:sldId id="296" r:id="rId50"/>
  </p:sldIdLst>
  <p:sldSz cx="12188825" cy="6858000"/>
  <p:notesSz cx="6858000" cy="9144000"/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5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0" autoAdjust="0"/>
    <p:restoredTop sz="94624" autoAdjust="0"/>
  </p:normalViewPr>
  <p:slideViewPr>
    <p:cSldViewPr>
      <p:cViewPr varScale="1">
        <p:scale>
          <a:sx n="65" d="100"/>
          <a:sy n="65" d="100"/>
        </p:scale>
        <p:origin x="-504" y="-60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000" y="78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admin:Library:Containers:com.apple.mail:Data:Library:Mail%20Downloads:DFCFF9D7-DBE7-4261-9104-337D45A16EB8:GKL-002_v02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admin:Library:Containers:com.apple.mail:Data:Library:Mail%20Downloads:DFCFF9D7-DBE7-4261-9104-337D45A16EB8:GKL-002_v02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u-H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hu-HU"/>
              <a:t>Liver ICG Tmax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'summ tables'!$D$26</c:f>
              <c:strCache>
                <c:ptCount val="1"/>
                <c:pt idx="0">
                  <c:v>negative control</c:v>
                </c:pt>
              </c:strCache>
            </c:strRef>
          </c:tx>
          <c:spPr>
            <a:solidFill>
              <a:srgbClr val="9BBB59"/>
            </a:solidFill>
          </c:spPr>
          <c:dLbls>
            <c:dLblPos val="ctr"/>
            <c:showVal val="1"/>
          </c:dLbls>
          <c:errBars>
            <c:errBarType val="both"/>
            <c:errValType val="cust"/>
            <c:plus>
              <c:numRef>
                <c:f>'summ tables'!$H$31</c:f>
                <c:numCache>
                  <c:formatCode>General</c:formatCode>
                  <c:ptCount val="1"/>
                  <c:pt idx="0">
                    <c:v>4.0311288741492763</c:v>
                  </c:pt>
                </c:numCache>
              </c:numRef>
            </c:plus>
            <c:minus>
              <c:numRef>
                <c:f>'summ tables'!$H$31</c:f>
                <c:numCache>
                  <c:formatCode>General</c:formatCode>
                  <c:ptCount val="1"/>
                  <c:pt idx="0">
                    <c:v>4.0311288741492763</c:v>
                  </c:pt>
                </c:numCache>
              </c:numRef>
            </c:minus>
          </c:errBars>
          <c:val>
            <c:numRef>
              <c:f>'summ tables'!$H$26</c:f>
              <c:numCache>
                <c:formatCode>_-* #\ ##0\ _F_t_-;\-* #\ ##0\ _F_t_-;_-* "-"??\ _F_t_-;_-@_-</c:formatCode>
                <c:ptCount val="1"/>
                <c:pt idx="0">
                  <c:v>8.75</c:v>
                </c:pt>
              </c:numCache>
            </c:numRef>
          </c:val>
        </c:ser>
        <c:ser>
          <c:idx val="1"/>
          <c:order val="1"/>
          <c:tx>
            <c:strRef>
              <c:f>'summ tables'!$D$27</c:f>
              <c:strCache>
                <c:ptCount val="1"/>
                <c:pt idx="0">
                  <c:v>STZ + saline</c:v>
                </c:pt>
              </c:strCache>
            </c:strRef>
          </c:tx>
          <c:spPr>
            <a:solidFill>
              <a:srgbClr val="C0504D">
                <a:lumMod val="40000"/>
                <a:lumOff val="60000"/>
              </a:srgbClr>
            </a:solidFill>
          </c:spPr>
          <c:dLbls>
            <c:dLblPos val="ctr"/>
            <c:showVal val="1"/>
          </c:dLbls>
          <c:errBars>
            <c:errBarType val="both"/>
            <c:errValType val="cust"/>
            <c:plus>
              <c:numRef>
                <c:f>'summ tables'!$H$32</c:f>
                <c:numCache>
                  <c:formatCode>General</c:formatCode>
                  <c:ptCount val="1"/>
                  <c:pt idx="0">
                    <c:v>2.5166114784235787</c:v>
                  </c:pt>
                </c:numCache>
              </c:numRef>
            </c:plus>
            <c:minus>
              <c:numRef>
                <c:f>'summ tables'!$H$32</c:f>
                <c:numCache>
                  <c:formatCode>General</c:formatCode>
                  <c:ptCount val="1"/>
                  <c:pt idx="0">
                    <c:v>2.5166114784235787</c:v>
                  </c:pt>
                </c:numCache>
              </c:numRef>
            </c:minus>
          </c:errBars>
          <c:val>
            <c:numRef>
              <c:f>'summ tables'!$H$27</c:f>
              <c:numCache>
                <c:formatCode>_-* #\ ##0\ _F_t_-;\-* #\ ##0\ _F_t_-;_-* "-"??\ _F_t_-;_-@_-</c:formatCode>
                <c:ptCount val="1"/>
                <c:pt idx="0">
                  <c:v>14.33333333333333</c:v>
                </c:pt>
              </c:numCache>
            </c:numRef>
          </c:val>
        </c:ser>
        <c:ser>
          <c:idx val="2"/>
          <c:order val="2"/>
          <c:tx>
            <c:strRef>
              <c:f>'summ tables'!$D$28</c:f>
              <c:strCache>
                <c:ptCount val="1"/>
                <c:pt idx="0">
                  <c:v>STZ + Myco Crystal</c:v>
                </c:pt>
              </c:strCache>
            </c:strRef>
          </c:tx>
          <c:spPr>
            <a:solidFill>
              <a:srgbClr val="4F81BD">
                <a:lumMod val="20000"/>
                <a:lumOff val="80000"/>
              </a:srgbClr>
            </a:solidFill>
          </c:spPr>
          <c:dLbls>
            <c:dLblPos val="ctr"/>
            <c:showVal val="1"/>
          </c:dLbls>
          <c:errBars>
            <c:errBarType val="both"/>
            <c:errValType val="cust"/>
            <c:plus>
              <c:numRef>
                <c:f>'summ tables'!$H$33</c:f>
                <c:numCache>
                  <c:formatCode>General</c:formatCode>
                  <c:ptCount val="1"/>
                  <c:pt idx="0">
                    <c:v>3.2145502536643202</c:v>
                  </c:pt>
                </c:numCache>
              </c:numRef>
            </c:plus>
            <c:minus>
              <c:numRef>
                <c:f>'summ tables'!$H$33</c:f>
                <c:numCache>
                  <c:formatCode>General</c:formatCode>
                  <c:ptCount val="1"/>
                  <c:pt idx="0">
                    <c:v>3.2145502536643202</c:v>
                  </c:pt>
                </c:numCache>
              </c:numRef>
            </c:minus>
          </c:errBars>
          <c:val>
            <c:numRef>
              <c:f>'summ tables'!$H$28</c:f>
              <c:numCache>
                <c:formatCode>_-* #\ ##0\ _F_t_-;\-* #\ ##0\ _F_t_-;_-* "-"??\ _F_t_-;_-@_-</c:formatCode>
                <c:ptCount val="1"/>
                <c:pt idx="0">
                  <c:v>10.33333333333333</c:v>
                </c:pt>
              </c:numCache>
            </c:numRef>
          </c:val>
        </c:ser>
        <c:ser>
          <c:idx val="3"/>
          <c:order val="3"/>
          <c:tx>
            <c:strRef>
              <c:f>'summ tables'!$D$29</c:f>
              <c:strCache>
                <c:ptCount val="1"/>
                <c:pt idx="0">
                  <c:v>STZ + Cukorőr</c:v>
                </c:pt>
              </c:strCache>
            </c:strRef>
          </c:tx>
          <c:spPr>
            <a:solidFill>
              <a:srgbClr val="1F497D">
                <a:lumMod val="60000"/>
                <a:lumOff val="40000"/>
              </a:srgbClr>
            </a:solidFill>
          </c:spPr>
          <c:dLbls>
            <c:dLblPos val="ctr"/>
            <c:showVal val="1"/>
          </c:dLbls>
          <c:errBars>
            <c:errBarType val="both"/>
            <c:errValType val="cust"/>
            <c:plus>
              <c:numRef>
                <c:f>'summ tables'!$H$34</c:f>
                <c:numCache>
                  <c:formatCode>General</c:formatCode>
                  <c:ptCount val="1"/>
                  <c:pt idx="0">
                    <c:v>0.70710678118654757</c:v>
                  </c:pt>
                </c:numCache>
              </c:numRef>
            </c:plus>
            <c:minus>
              <c:numRef>
                <c:f>'summ tables'!$H$34</c:f>
                <c:numCache>
                  <c:formatCode>General</c:formatCode>
                  <c:ptCount val="1"/>
                  <c:pt idx="0">
                    <c:v>0.70710678118654757</c:v>
                  </c:pt>
                </c:numCache>
              </c:numRef>
            </c:minus>
          </c:errBars>
          <c:val>
            <c:numRef>
              <c:f>'summ tables'!$H$29</c:f>
              <c:numCache>
                <c:formatCode>_-* #\ ##0\ _F_t_-;\-* #\ ##0\ _F_t_-;_-* "-"??\ _F_t_-;_-@_-</c:formatCode>
                <c:ptCount val="1"/>
                <c:pt idx="0">
                  <c:v>7.5</c:v>
                </c:pt>
              </c:numCache>
            </c:numRef>
          </c:val>
        </c:ser>
        <c:overlap val="-30"/>
        <c:axId val="128535552"/>
        <c:axId val="128557824"/>
      </c:barChart>
      <c:catAx>
        <c:axId val="128535552"/>
        <c:scaling>
          <c:orientation val="minMax"/>
        </c:scaling>
        <c:delete val="1"/>
        <c:axPos val="b"/>
        <c:tickLblPos val="none"/>
        <c:crossAx val="128557824"/>
        <c:crosses val="autoZero"/>
        <c:auto val="1"/>
        <c:lblAlgn val="ctr"/>
        <c:lblOffset val="100"/>
      </c:catAx>
      <c:valAx>
        <c:axId val="128557824"/>
        <c:scaling>
          <c:orientation val="minMax"/>
        </c:scaling>
        <c:axPos val="l"/>
        <c:majorGridlines>
          <c:spPr>
            <a:ln>
              <a:solidFill>
                <a:sysClr val="windowText" lastClr="000000">
                  <a:alpha val="8000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hu-HU"/>
                  <a:t>min</a:t>
                </a:r>
              </a:p>
            </c:rich>
          </c:tx>
          <c:layout>
            <c:manualLayout>
              <c:xMode val="edge"/>
              <c:yMode val="edge"/>
              <c:x val="2.7918781725888332E-2"/>
              <c:y val="0.17127947768267549"/>
            </c:manualLayout>
          </c:layout>
        </c:title>
        <c:numFmt formatCode="#,##0" sourceLinked="0"/>
        <c:tickLblPos val="nextTo"/>
        <c:spPr>
          <a:ln>
            <a:noFill/>
          </a:ln>
        </c:spPr>
        <c:crossAx val="128535552"/>
        <c:crosses val="autoZero"/>
        <c:crossBetween val="between"/>
      </c:valAx>
      <c:spPr>
        <a:solidFill>
          <a:sysClr val="window" lastClr="FFFFFF">
            <a:lumMod val="85000"/>
          </a:sysClr>
        </a:solidFill>
      </c:spPr>
    </c:plotArea>
    <c:legend>
      <c:legendPos val="r"/>
      <c:layout>
        <c:manualLayout>
          <c:xMode val="edge"/>
          <c:yMode val="edge"/>
          <c:x val="0.76100383708381714"/>
          <c:y val="0.37740525048768508"/>
          <c:w val="0.23645809185019401"/>
          <c:h val="0.37449809716194843"/>
        </c:manualLayout>
      </c:layout>
    </c:legend>
    <c:plotVisOnly val="1"/>
    <c:dispBlanksAs val="gap"/>
  </c:chart>
  <c:spPr>
    <a:solidFill>
      <a:schemeClr val="bg1">
        <a:lumMod val="85000"/>
      </a:schemeClr>
    </a:solidFill>
  </c:sp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u-H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hu-HU"/>
              <a:t>Blood ICG T90%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5.9773771933330749E-2"/>
          <c:y val="0.24374478681274614"/>
          <c:w val="0.60224529357688239"/>
          <c:h val="0.72465932356372909"/>
        </c:manualLayout>
      </c:layout>
      <c:barChart>
        <c:barDir val="col"/>
        <c:grouping val="clustered"/>
        <c:ser>
          <c:idx val="0"/>
          <c:order val="0"/>
          <c:tx>
            <c:strRef>
              <c:f>'summ tables'!$D$26</c:f>
              <c:strCache>
                <c:ptCount val="1"/>
                <c:pt idx="0">
                  <c:v>negative control</c:v>
                </c:pt>
              </c:strCache>
            </c:strRef>
          </c:tx>
          <c:spPr>
            <a:solidFill>
              <a:srgbClr val="9BBB59"/>
            </a:solidFill>
          </c:spPr>
          <c:dLbls>
            <c:dLblPos val="ctr"/>
            <c:showVal val="1"/>
          </c:dLbls>
          <c:errBars>
            <c:errBarType val="both"/>
            <c:errValType val="cust"/>
            <c:plus>
              <c:numRef>
                <c:f>'summ tables'!$T$31</c:f>
                <c:numCache>
                  <c:formatCode>General</c:formatCode>
                  <c:ptCount val="1"/>
                  <c:pt idx="0">
                    <c:v>0.81649658092772248</c:v>
                  </c:pt>
                </c:numCache>
              </c:numRef>
            </c:plus>
            <c:minus>
              <c:numRef>
                <c:f>'summ tables'!$T$31</c:f>
                <c:numCache>
                  <c:formatCode>General</c:formatCode>
                  <c:ptCount val="1"/>
                  <c:pt idx="0">
                    <c:v>0.81649658092772248</c:v>
                  </c:pt>
                </c:numCache>
              </c:numRef>
            </c:minus>
          </c:errBars>
          <c:val>
            <c:numRef>
              <c:f>'summ tables'!$T$26</c:f>
              <c:numCache>
                <c:formatCode>_-* #\ ##0\ _F_t_-;\-* #\ ##0\ _F_t_-;_-* "-"??\ _F_t_-;_-@_-</c:formatCode>
                <c:ptCount val="1"/>
                <c:pt idx="0">
                  <c:v>3</c:v>
                </c:pt>
              </c:numCache>
            </c:numRef>
          </c:val>
        </c:ser>
        <c:ser>
          <c:idx val="1"/>
          <c:order val="1"/>
          <c:tx>
            <c:strRef>
              <c:f>'summ tables'!$D$27</c:f>
              <c:strCache>
                <c:ptCount val="1"/>
                <c:pt idx="0">
                  <c:v>STZ + saline</c:v>
                </c:pt>
              </c:strCache>
            </c:strRef>
          </c:tx>
          <c:spPr>
            <a:solidFill>
              <a:srgbClr val="C0504D">
                <a:lumMod val="40000"/>
                <a:lumOff val="60000"/>
              </a:srgbClr>
            </a:solidFill>
          </c:spPr>
          <c:dLbls>
            <c:dLblPos val="ctr"/>
            <c:showVal val="1"/>
          </c:dLbls>
          <c:errBars>
            <c:errBarType val="both"/>
            <c:errValType val="cust"/>
            <c:plus>
              <c:numRef>
                <c:f>'summ tables'!$T$32</c:f>
                <c:numCache>
                  <c:formatCode>General</c:formatCode>
                  <c:ptCount val="1"/>
                  <c:pt idx="0">
                    <c:v>0.70710678118654757</c:v>
                  </c:pt>
                </c:numCache>
              </c:numRef>
            </c:plus>
            <c:minus>
              <c:numRef>
                <c:f>'summ tables'!$T$32</c:f>
                <c:numCache>
                  <c:formatCode>General</c:formatCode>
                  <c:ptCount val="1"/>
                  <c:pt idx="0">
                    <c:v>0.70710678118654757</c:v>
                  </c:pt>
                </c:numCache>
              </c:numRef>
            </c:minus>
          </c:errBars>
          <c:val>
            <c:numRef>
              <c:f>'summ tables'!$T$27</c:f>
              <c:numCache>
                <c:formatCode>_-* #\ ##0\ _F_t_-;\-* #\ ##0\ _F_t_-;_-* "-"??\ _F_t_-;_-@_-</c:formatCode>
                <c:ptCount val="1"/>
                <c:pt idx="0">
                  <c:v>5.5</c:v>
                </c:pt>
              </c:numCache>
            </c:numRef>
          </c:val>
        </c:ser>
        <c:ser>
          <c:idx val="2"/>
          <c:order val="2"/>
          <c:tx>
            <c:strRef>
              <c:f>'summ tables'!$D$28</c:f>
              <c:strCache>
                <c:ptCount val="1"/>
                <c:pt idx="0">
                  <c:v>STZ + Myco Crystal</c:v>
                </c:pt>
              </c:strCache>
            </c:strRef>
          </c:tx>
          <c:spPr>
            <a:solidFill>
              <a:srgbClr val="4F81BD">
                <a:lumMod val="20000"/>
                <a:lumOff val="80000"/>
              </a:srgbClr>
            </a:solidFill>
          </c:spPr>
          <c:dLbls>
            <c:dLblPos val="ctr"/>
            <c:showVal val="1"/>
          </c:dLbls>
          <c:errBars>
            <c:errBarType val="both"/>
            <c:errValType val="cust"/>
            <c:plus>
              <c:numRef>
                <c:f>'summ tables'!$T$33</c:f>
                <c:numCache>
                  <c:formatCode>General</c:formatCode>
                  <c:ptCount val="1"/>
                  <c:pt idx="0">
                    <c:v>1.1547005383792521</c:v>
                  </c:pt>
                </c:numCache>
              </c:numRef>
            </c:plus>
            <c:minus>
              <c:numRef>
                <c:f>'summ tables'!$T$33</c:f>
                <c:numCache>
                  <c:formatCode>General</c:formatCode>
                  <c:ptCount val="1"/>
                  <c:pt idx="0">
                    <c:v>1.1547005383792521</c:v>
                  </c:pt>
                </c:numCache>
              </c:numRef>
            </c:minus>
          </c:errBars>
          <c:val>
            <c:numRef>
              <c:f>'summ tables'!$T$28</c:f>
              <c:numCache>
                <c:formatCode>_-* #\ ##0\ _F_t_-;\-* #\ ##0\ _F_t_-;_-* "-"??\ _F_t_-;_-@_-</c:formatCode>
                <c:ptCount val="1"/>
                <c:pt idx="0">
                  <c:v>3.333333333333333</c:v>
                </c:pt>
              </c:numCache>
            </c:numRef>
          </c:val>
        </c:ser>
        <c:ser>
          <c:idx val="3"/>
          <c:order val="3"/>
          <c:tx>
            <c:strRef>
              <c:f>'summ tables'!$D$29</c:f>
              <c:strCache>
                <c:ptCount val="1"/>
                <c:pt idx="0">
                  <c:v>STZ + Cukorőr</c:v>
                </c:pt>
              </c:strCache>
            </c:strRef>
          </c:tx>
          <c:spPr>
            <a:solidFill>
              <a:srgbClr val="1F497D">
                <a:lumMod val="60000"/>
                <a:lumOff val="40000"/>
              </a:srgbClr>
            </a:solidFill>
          </c:spPr>
          <c:dLbls>
            <c:dLblPos val="ctr"/>
            <c:showVal val="1"/>
          </c:dLbls>
          <c:errBars>
            <c:errBarType val="both"/>
            <c:errValType val="cust"/>
            <c:plus>
              <c:numRef>
                <c:f>'summ tables'!$T$34</c:f>
                <c:numCache>
                  <c:formatCode>General</c:formatCode>
                  <c:ptCount val="1"/>
                  <c:pt idx="0">
                    <c:v>0</c:v>
                  </c:pt>
                </c:numCache>
              </c:numRef>
            </c:plus>
            <c:minus>
              <c:numRef>
                <c:f>'summ tables'!$T$34</c:f>
                <c:numCache>
                  <c:formatCode>General</c:formatCode>
                  <c:ptCount val="1"/>
                  <c:pt idx="0">
                    <c:v>0</c:v>
                  </c:pt>
                </c:numCache>
              </c:numRef>
            </c:minus>
          </c:errBars>
          <c:val>
            <c:numRef>
              <c:f>'summ tables'!$T$29</c:f>
              <c:numCache>
                <c:formatCode>_-* #\ ##0\ _F_t_-;\-* #\ ##0\ _F_t_-;_-* "-"??\ _F_t_-;_-@_-</c:formatCode>
                <c:ptCount val="1"/>
                <c:pt idx="0">
                  <c:v>3</c:v>
                </c:pt>
              </c:numCache>
            </c:numRef>
          </c:val>
        </c:ser>
        <c:overlap val="-30"/>
        <c:axId val="125913344"/>
        <c:axId val="125935616"/>
      </c:barChart>
      <c:catAx>
        <c:axId val="125913344"/>
        <c:scaling>
          <c:orientation val="minMax"/>
        </c:scaling>
        <c:delete val="1"/>
        <c:axPos val="b"/>
        <c:tickLblPos val="none"/>
        <c:crossAx val="125935616"/>
        <c:crosses val="autoZero"/>
        <c:auto val="1"/>
        <c:lblAlgn val="ctr"/>
        <c:lblOffset val="100"/>
      </c:catAx>
      <c:valAx>
        <c:axId val="125935616"/>
        <c:scaling>
          <c:orientation val="minMax"/>
        </c:scaling>
        <c:axPos val="l"/>
        <c:majorGridlines>
          <c:spPr>
            <a:ln>
              <a:solidFill>
                <a:sysClr val="windowText" lastClr="000000">
                  <a:alpha val="8000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hu-HU"/>
                  <a:t>min</a:t>
                </a:r>
              </a:p>
            </c:rich>
          </c:tx>
          <c:layout/>
        </c:title>
        <c:numFmt formatCode="#,##0" sourceLinked="0"/>
        <c:tickLblPos val="nextTo"/>
        <c:spPr>
          <a:ln>
            <a:noFill/>
          </a:ln>
        </c:spPr>
        <c:crossAx val="125913344"/>
        <c:crosses val="autoZero"/>
        <c:crossBetween val="between"/>
      </c:valAx>
      <c:spPr>
        <a:solidFill>
          <a:sysClr val="window" lastClr="FFFFFF">
            <a:lumMod val="85000"/>
          </a:sysClr>
        </a:solidFill>
      </c:spPr>
    </c:plotArea>
    <c:legend>
      <c:legendPos val="r"/>
      <c:layout/>
    </c:legend>
    <c:plotVisOnly val="1"/>
    <c:dispBlanksAs val="gap"/>
  </c:chart>
  <c:spPr>
    <a:solidFill>
      <a:schemeClr val="bg1">
        <a:lumMod val="85000"/>
      </a:schemeClr>
    </a:solidFill>
  </c:spPr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D67CBE-F87A-4BE9-A032-49E8ED99F606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30628DE8-4065-4406-87A8-8CC5584A7A94}">
      <dgm:prSet phldrT="[Szöveg]"/>
      <dgm:spPr/>
      <dgm:t>
        <a:bodyPr/>
        <a:lstStyle/>
        <a:p>
          <a:r>
            <a:rPr lang="hu-HU" dirty="0"/>
            <a:t>1. </a:t>
          </a:r>
          <a:r>
            <a:rPr lang="hu-HU" dirty="0" smtClean="0"/>
            <a:t>Spóra/kultúra</a:t>
          </a:r>
          <a:endParaRPr lang="hu-HU" dirty="0"/>
        </a:p>
      </dgm:t>
    </dgm:pt>
    <dgm:pt modelId="{0061EDFA-52A1-473A-BE2A-60872E27C6F8}" type="parTrans" cxnId="{E6B9F2A1-672F-4F08-8264-B7F4198C3C99}">
      <dgm:prSet/>
      <dgm:spPr/>
      <dgm:t>
        <a:bodyPr/>
        <a:lstStyle/>
        <a:p>
          <a:endParaRPr lang="hu-HU"/>
        </a:p>
      </dgm:t>
    </dgm:pt>
    <dgm:pt modelId="{EDA74B37-8F91-4B11-AD0B-1EC74C9DA7DF}" type="sibTrans" cxnId="{E6B9F2A1-672F-4F08-8264-B7F4198C3C99}">
      <dgm:prSet/>
      <dgm:spPr/>
      <dgm:t>
        <a:bodyPr/>
        <a:lstStyle/>
        <a:p>
          <a:endParaRPr lang="hu-HU"/>
        </a:p>
      </dgm:t>
    </dgm:pt>
    <dgm:pt modelId="{06BE8A73-9D5C-4331-9D91-B2F90B0E1D84}">
      <dgm:prSet phldrT="[Szöveg]"/>
      <dgm:spPr/>
      <dgm:t>
        <a:bodyPr/>
        <a:lstStyle/>
        <a:p>
          <a:r>
            <a:rPr lang="hu-HU" dirty="0"/>
            <a:t>2. </a:t>
          </a:r>
          <a:r>
            <a:rPr lang="hu-HU" dirty="0" smtClean="0"/>
            <a:t>Oltóanyag készítés</a:t>
          </a:r>
          <a:endParaRPr lang="hu-HU" dirty="0"/>
        </a:p>
      </dgm:t>
    </dgm:pt>
    <dgm:pt modelId="{9A41EBD9-41CC-48BA-B79E-C92B6C9783F3}" type="parTrans" cxnId="{C772E0B6-55BA-4BD4-9ADD-3E27D931A38A}">
      <dgm:prSet/>
      <dgm:spPr/>
      <dgm:t>
        <a:bodyPr/>
        <a:lstStyle/>
        <a:p>
          <a:endParaRPr lang="hu-HU"/>
        </a:p>
      </dgm:t>
    </dgm:pt>
    <dgm:pt modelId="{A2AE55D1-4E43-466A-BA68-75D5937786E3}" type="sibTrans" cxnId="{C772E0B6-55BA-4BD4-9ADD-3E27D931A38A}">
      <dgm:prSet/>
      <dgm:spPr/>
      <dgm:t>
        <a:bodyPr/>
        <a:lstStyle/>
        <a:p>
          <a:endParaRPr lang="hu-HU"/>
        </a:p>
      </dgm:t>
    </dgm:pt>
    <dgm:pt modelId="{27F5F634-3F26-431A-81DB-17B153217268}">
      <dgm:prSet phldrT="[Szöveg]"/>
      <dgm:spPr/>
      <dgm:t>
        <a:bodyPr/>
        <a:lstStyle/>
        <a:p>
          <a:r>
            <a:rPr lang="hu-HU" dirty="0" smtClean="0"/>
            <a:t>4. Beoltás a gomba micéliumával</a:t>
          </a:r>
          <a:endParaRPr lang="hu-HU" dirty="0"/>
        </a:p>
      </dgm:t>
    </dgm:pt>
    <dgm:pt modelId="{8B1E13FF-7583-4DFB-89CD-702CBF86F241}" type="parTrans" cxnId="{F5E577A8-6DAE-4918-8F19-9E1426CBD71B}">
      <dgm:prSet/>
      <dgm:spPr/>
      <dgm:t>
        <a:bodyPr/>
        <a:lstStyle/>
        <a:p>
          <a:endParaRPr lang="hu-HU"/>
        </a:p>
      </dgm:t>
    </dgm:pt>
    <dgm:pt modelId="{D90D682A-20D1-454B-9C3E-86920B00D2A6}" type="sibTrans" cxnId="{F5E577A8-6DAE-4918-8F19-9E1426CBD71B}">
      <dgm:prSet/>
      <dgm:spPr/>
      <dgm:t>
        <a:bodyPr/>
        <a:lstStyle/>
        <a:p>
          <a:endParaRPr lang="hu-HU"/>
        </a:p>
      </dgm:t>
    </dgm:pt>
    <dgm:pt modelId="{157927D6-DB5A-4637-AF22-7B01B2907199}">
      <dgm:prSet phldrT="[Szöveg]"/>
      <dgm:spPr/>
      <dgm:t>
        <a:bodyPr/>
        <a:lstStyle/>
        <a:p>
          <a:r>
            <a:rPr lang="hu-HU" dirty="0" smtClean="0"/>
            <a:t>5.Átszövetés (tárolási körülmények)</a:t>
          </a:r>
          <a:endParaRPr lang="hu-HU" dirty="0"/>
        </a:p>
      </dgm:t>
    </dgm:pt>
    <dgm:pt modelId="{EDF87C5C-696E-4ED0-BFDF-3A52BE0FAD39}" type="parTrans" cxnId="{E413439E-706A-4C2B-9E15-E43E943ABB41}">
      <dgm:prSet/>
      <dgm:spPr/>
      <dgm:t>
        <a:bodyPr/>
        <a:lstStyle/>
        <a:p>
          <a:endParaRPr lang="hu-HU"/>
        </a:p>
      </dgm:t>
    </dgm:pt>
    <dgm:pt modelId="{B0C49785-F8FD-42B1-8210-127B6ABBEA63}" type="sibTrans" cxnId="{E413439E-706A-4C2B-9E15-E43E943ABB41}">
      <dgm:prSet/>
      <dgm:spPr/>
      <dgm:t>
        <a:bodyPr/>
        <a:lstStyle/>
        <a:p>
          <a:endParaRPr lang="hu-HU"/>
        </a:p>
      </dgm:t>
    </dgm:pt>
    <dgm:pt modelId="{1ACD725B-8D69-403B-963B-37449673935D}">
      <dgm:prSet phldrT="[Szöveg]"/>
      <dgm:spPr/>
      <dgm:t>
        <a:bodyPr/>
        <a:lstStyle/>
        <a:p>
          <a:r>
            <a:rPr lang="hu-HU" dirty="0" smtClean="0"/>
            <a:t>6.Szubsztrátumra oltás, előtte a szubsztrátum sterilizálása</a:t>
          </a:r>
          <a:endParaRPr lang="hu-HU" dirty="0"/>
        </a:p>
      </dgm:t>
    </dgm:pt>
    <dgm:pt modelId="{1C833A2A-52A3-415E-9552-059641E6305A}" type="parTrans" cxnId="{97704510-76A2-45CA-9ACC-31A1AC7ADF97}">
      <dgm:prSet/>
      <dgm:spPr/>
      <dgm:t>
        <a:bodyPr/>
        <a:lstStyle/>
        <a:p>
          <a:endParaRPr lang="hu-HU"/>
        </a:p>
      </dgm:t>
    </dgm:pt>
    <dgm:pt modelId="{E1C71ABA-9D71-4CAB-BC17-10725C3F9A97}" type="sibTrans" cxnId="{97704510-76A2-45CA-9ACC-31A1AC7ADF97}">
      <dgm:prSet/>
      <dgm:spPr/>
      <dgm:t>
        <a:bodyPr/>
        <a:lstStyle/>
        <a:p>
          <a:endParaRPr lang="hu-HU"/>
        </a:p>
      </dgm:t>
    </dgm:pt>
    <dgm:pt modelId="{D012FFFB-65A2-42B9-94DA-01C4C895A2D3}">
      <dgm:prSet phldrT="[Szöveg]"/>
      <dgm:spPr/>
      <dgm:t>
        <a:bodyPr/>
        <a:lstStyle/>
        <a:p>
          <a:r>
            <a:rPr lang="hu-HU" dirty="0" smtClean="0"/>
            <a:t>7.Gomba sátrakban történő termesztés</a:t>
          </a:r>
          <a:endParaRPr lang="hu-HU" dirty="0"/>
        </a:p>
      </dgm:t>
    </dgm:pt>
    <dgm:pt modelId="{2DE258AD-EE9F-4D89-8C07-CCFCC4E77A95}" type="parTrans" cxnId="{CA9C6312-2A4D-4408-88D5-3006CC4399AA}">
      <dgm:prSet/>
      <dgm:spPr/>
      <dgm:t>
        <a:bodyPr/>
        <a:lstStyle/>
        <a:p>
          <a:endParaRPr lang="hu-HU"/>
        </a:p>
      </dgm:t>
    </dgm:pt>
    <dgm:pt modelId="{6F8F7C60-B5F2-453E-9C72-08B2C80E34DD}" type="sibTrans" cxnId="{CA9C6312-2A4D-4408-88D5-3006CC4399AA}">
      <dgm:prSet/>
      <dgm:spPr/>
      <dgm:t>
        <a:bodyPr/>
        <a:lstStyle/>
        <a:p>
          <a:endParaRPr lang="hu-HU"/>
        </a:p>
      </dgm:t>
    </dgm:pt>
    <dgm:pt modelId="{B06E5870-91C6-42AE-99A0-1326A05821A4}">
      <dgm:prSet phldrT="[Szöveg]"/>
      <dgm:spPr/>
      <dgm:t>
        <a:bodyPr/>
        <a:lstStyle/>
        <a:p>
          <a:r>
            <a:rPr lang="hu-HU" dirty="0" smtClean="0"/>
            <a:t>3.Sterilizálás</a:t>
          </a:r>
          <a:endParaRPr lang="hu-HU" dirty="0"/>
        </a:p>
      </dgm:t>
    </dgm:pt>
    <dgm:pt modelId="{38E56232-38D8-45B6-BAA5-0BB2C624AF56}" type="parTrans" cxnId="{79D65EE9-F4FF-4911-A9DC-8D7706AAD63D}">
      <dgm:prSet/>
      <dgm:spPr/>
      <dgm:t>
        <a:bodyPr/>
        <a:lstStyle/>
        <a:p>
          <a:endParaRPr lang="hu-HU"/>
        </a:p>
      </dgm:t>
    </dgm:pt>
    <dgm:pt modelId="{C6947070-657E-438C-9CB0-C37C2D3EC123}" type="sibTrans" cxnId="{79D65EE9-F4FF-4911-A9DC-8D7706AAD63D}">
      <dgm:prSet/>
      <dgm:spPr/>
      <dgm:t>
        <a:bodyPr/>
        <a:lstStyle/>
        <a:p>
          <a:endParaRPr lang="hu-HU"/>
        </a:p>
      </dgm:t>
    </dgm:pt>
    <dgm:pt modelId="{7A87E02B-D8C7-4574-8428-0BA76EAD0B83}" type="pres">
      <dgm:prSet presAssocID="{7ED67CBE-F87A-4BE9-A032-49E8ED99F606}" presName="CompostProcess" presStyleCnt="0">
        <dgm:presLayoutVars>
          <dgm:dir/>
          <dgm:resizeHandles val="exact"/>
        </dgm:presLayoutVars>
      </dgm:prSet>
      <dgm:spPr/>
    </dgm:pt>
    <dgm:pt modelId="{601B6E83-80C2-4326-820D-5F0E3CAE64BE}" type="pres">
      <dgm:prSet presAssocID="{7ED67CBE-F87A-4BE9-A032-49E8ED99F606}" presName="arrow" presStyleLbl="bgShp" presStyleIdx="0" presStyleCnt="1"/>
      <dgm:spPr/>
    </dgm:pt>
    <dgm:pt modelId="{33B03C3B-6D65-4E67-B713-257A46645DB6}" type="pres">
      <dgm:prSet presAssocID="{7ED67CBE-F87A-4BE9-A032-49E8ED99F606}" presName="linearProcess" presStyleCnt="0"/>
      <dgm:spPr/>
    </dgm:pt>
    <dgm:pt modelId="{27FEA565-1A5C-4C8A-BD7B-F371FC3BD1E2}" type="pres">
      <dgm:prSet presAssocID="{30628DE8-4065-4406-87A8-8CC5584A7A94}" presName="tex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06770C8-1A6A-40AD-BBB4-863EC6CC47E7}" type="pres">
      <dgm:prSet presAssocID="{EDA74B37-8F91-4B11-AD0B-1EC74C9DA7DF}" presName="sibTrans" presStyleCnt="0"/>
      <dgm:spPr/>
    </dgm:pt>
    <dgm:pt modelId="{9FF73A66-1436-4EDF-AF14-FFA9F43EAF5B}" type="pres">
      <dgm:prSet presAssocID="{06BE8A73-9D5C-4331-9D91-B2F90B0E1D84}" presName="text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B0FDD17-9C30-4EEB-8E53-0176DB1C7EA7}" type="pres">
      <dgm:prSet presAssocID="{A2AE55D1-4E43-466A-BA68-75D5937786E3}" presName="sibTrans" presStyleCnt="0"/>
      <dgm:spPr/>
    </dgm:pt>
    <dgm:pt modelId="{E9229C67-901D-47EB-AFC2-8C29243AD152}" type="pres">
      <dgm:prSet presAssocID="{B06E5870-91C6-42AE-99A0-1326A05821A4}" presName="text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A52AEAC-58DF-4224-BEDD-6A39C55FEB02}" type="pres">
      <dgm:prSet presAssocID="{C6947070-657E-438C-9CB0-C37C2D3EC123}" presName="sibTrans" presStyleCnt="0"/>
      <dgm:spPr/>
    </dgm:pt>
    <dgm:pt modelId="{FBFD10FD-3E71-4F98-A1D2-776AF8EF8250}" type="pres">
      <dgm:prSet presAssocID="{27F5F634-3F26-431A-81DB-17B153217268}" presName="text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D504B6E-3AD6-4ED2-9691-09591B2E2413}" type="pres">
      <dgm:prSet presAssocID="{D90D682A-20D1-454B-9C3E-86920B00D2A6}" presName="sibTrans" presStyleCnt="0"/>
      <dgm:spPr/>
    </dgm:pt>
    <dgm:pt modelId="{D364200C-EE9B-4576-BF63-CB7ECB597313}" type="pres">
      <dgm:prSet presAssocID="{157927D6-DB5A-4637-AF22-7B01B2907199}" presName="text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683C593-E781-41A4-A214-E7B7F4AB7A4A}" type="pres">
      <dgm:prSet presAssocID="{B0C49785-F8FD-42B1-8210-127B6ABBEA63}" presName="sibTrans" presStyleCnt="0"/>
      <dgm:spPr/>
    </dgm:pt>
    <dgm:pt modelId="{AE6ADFC4-1798-4A56-81E3-36A5BED40577}" type="pres">
      <dgm:prSet presAssocID="{1ACD725B-8D69-403B-963B-37449673935D}" presName="text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89B43C4-BC50-41E2-9CE4-54381F17DD7B}" type="pres">
      <dgm:prSet presAssocID="{E1C71ABA-9D71-4CAB-BC17-10725C3F9A97}" presName="sibTrans" presStyleCnt="0"/>
      <dgm:spPr/>
    </dgm:pt>
    <dgm:pt modelId="{D1FE669C-D3E1-48DE-9F07-2E3D11C77EA3}" type="pres">
      <dgm:prSet presAssocID="{D012FFFB-65A2-42B9-94DA-01C4C895A2D3}" presName="text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BD6F079D-008D-447F-B034-22479F590809}" type="presOf" srcId="{157927D6-DB5A-4637-AF22-7B01B2907199}" destId="{D364200C-EE9B-4576-BF63-CB7ECB597313}" srcOrd="0" destOrd="0" presId="urn:microsoft.com/office/officeart/2005/8/layout/hProcess9"/>
    <dgm:cxn modelId="{AB0B6336-6846-46DA-BE41-E975F4171A22}" type="presOf" srcId="{7ED67CBE-F87A-4BE9-A032-49E8ED99F606}" destId="{7A87E02B-D8C7-4574-8428-0BA76EAD0B83}" srcOrd="0" destOrd="0" presId="urn:microsoft.com/office/officeart/2005/8/layout/hProcess9"/>
    <dgm:cxn modelId="{41DAEB4C-9043-4F5D-81D8-BB1AB734662F}" type="presOf" srcId="{B06E5870-91C6-42AE-99A0-1326A05821A4}" destId="{E9229C67-901D-47EB-AFC2-8C29243AD152}" srcOrd="0" destOrd="0" presId="urn:microsoft.com/office/officeart/2005/8/layout/hProcess9"/>
    <dgm:cxn modelId="{F5E577A8-6DAE-4918-8F19-9E1426CBD71B}" srcId="{7ED67CBE-F87A-4BE9-A032-49E8ED99F606}" destId="{27F5F634-3F26-431A-81DB-17B153217268}" srcOrd="3" destOrd="0" parTransId="{8B1E13FF-7583-4DFB-89CD-702CBF86F241}" sibTransId="{D90D682A-20D1-454B-9C3E-86920B00D2A6}"/>
    <dgm:cxn modelId="{97704510-76A2-45CA-9ACC-31A1AC7ADF97}" srcId="{7ED67CBE-F87A-4BE9-A032-49E8ED99F606}" destId="{1ACD725B-8D69-403B-963B-37449673935D}" srcOrd="5" destOrd="0" parTransId="{1C833A2A-52A3-415E-9552-059641E6305A}" sibTransId="{E1C71ABA-9D71-4CAB-BC17-10725C3F9A97}"/>
    <dgm:cxn modelId="{216C406B-4100-4B9A-B30B-806494902717}" type="presOf" srcId="{30628DE8-4065-4406-87A8-8CC5584A7A94}" destId="{27FEA565-1A5C-4C8A-BD7B-F371FC3BD1E2}" srcOrd="0" destOrd="0" presId="urn:microsoft.com/office/officeart/2005/8/layout/hProcess9"/>
    <dgm:cxn modelId="{E413439E-706A-4C2B-9E15-E43E943ABB41}" srcId="{7ED67CBE-F87A-4BE9-A032-49E8ED99F606}" destId="{157927D6-DB5A-4637-AF22-7B01B2907199}" srcOrd="4" destOrd="0" parTransId="{EDF87C5C-696E-4ED0-BFDF-3A52BE0FAD39}" sibTransId="{B0C49785-F8FD-42B1-8210-127B6ABBEA63}"/>
    <dgm:cxn modelId="{7CE58346-9AEB-4D34-9F97-B5C15DC3960D}" type="presOf" srcId="{06BE8A73-9D5C-4331-9D91-B2F90B0E1D84}" destId="{9FF73A66-1436-4EDF-AF14-FFA9F43EAF5B}" srcOrd="0" destOrd="0" presId="urn:microsoft.com/office/officeart/2005/8/layout/hProcess9"/>
    <dgm:cxn modelId="{696A1246-F8C7-4B37-BF8A-4479CFDF9F9D}" type="presOf" srcId="{D012FFFB-65A2-42B9-94DA-01C4C895A2D3}" destId="{D1FE669C-D3E1-48DE-9F07-2E3D11C77EA3}" srcOrd="0" destOrd="0" presId="urn:microsoft.com/office/officeart/2005/8/layout/hProcess9"/>
    <dgm:cxn modelId="{094C9EDB-661D-4610-B34A-0668E3BD342B}" type="presOf" srcId="{27F5F634-3F26-431A-81DB-17B153217268}" destId="{FBFD10FD-3E71-4F98-A1D2-776AF8EF8250}" srcOrd="0" destOrd="0" presId="urn:microsoft.com/office/officeart/2005/8/layout/hProcess9"/>
    <dgm:cxn modelId="{79D65EE9-F4FF-4911-A9DC-8D7706AAD63D}" srcId="{7ED67CBE-F87A-4BE9-A032-49E8ED99F606}" destId="{B06E5870-91C6-42AE-99A0-1326A05821A4}" srcOrd="2" destOrd="0" parTransId="{38E56232-38D8-45B6-BAA5-0BB2C624AF56}" sibTransId="{C6947070-657E-438C-9CB0-C37C2D3EC123}"/>
    <dgm:cxn modelId="{C772E0B6-55BA-4BD4-9ADD-3E27D931A38A}" srcId="{7ED67CBE-F87A-4BE9-A032-49E8ED99F606}" destId="{06BE8A73-9D5C-4331-9D91-B2F90B0E1D84}" srcOrd="1" destOrd="0" parTransId="{9A41EBD9-41CC-48BA-B79E-C92B6C9783F3}" sibTransId="{A2AE55D1-4E43-466A-BA68-75D5937786E3}"/>
    <dgm:cxn modelId="{321B936B-EA3A-4F06-AB24-EAC5F7F37CF8}" type="presOf" srcId="{1ACD725B-8D69-403B-963B-37449673935D}" destId="{AE6ADFC4-1798-4A56-81E3-36A5BED40577}" srcOrd="0" destOrd="0" presId="urn:microsoft.com/office/officeart/2005/8/layout/hProcess9"/>
    <dgm:cxn modelId="{CA9C6312-2A4D-4408-88D5-3006CC4399AA}" srcId="{7ED67CBE-F87A-4BE9-A032-49E8ED99F606}" destId="{D012FFFB-65A2-42B9-94DA-01C4C895A2D3}" srcOrd="6" destOrd="0" parTransId="{2DE258AD-EE9F-4D89-8C07-CCFCC4E77A95}" sibTransId="{6F8F7C60-B5F2-453E-9C72-08B2C80E34DD}"/>
    <dgm:cxn modelId="{E6B9F2A1-672F-4F08-8264-B7F4198C3C99}" srcId="{7ED67CBE-F87A-4BE9-A032-49E8ED99F606}" destId="{30628DE8-4065-4406-87A8-8CC5584A7A94}" srcOrd="0" destOrd="0" parTransId="{0061EDFA-52A1-473A-BE2A-60872E27C6F8}" sibTransId="{EDA74B37-8F91-4B11-AD0B-1EC74C9DA7DF}"/>
    <dgm:cxn modelId="{14EFAFAA-47CD-4861-BC47-6CE65587927E}" type="presParOf" srcId="{7A87E02B-D8C7-4574-8428-0BA76EAD0B83}" destId="{601B6E83-80C2-4326-820D-5F0E3CAE64BE}" srcOrd="0" destOrd="0" presId="urn:microsoft.com/office/officeart/2005/8/layout/hProcess9"/>
    <dgm:cxn modelId="{9B4B769E-6ABC-4A53-886F-1785F90B6B64}" type="presParOf" srcId="{7A87E02B-D8C7-4574-8428-0BA76EAD0B83}" destId="{33B03C3B-6D65-4E67-B713-257A46645DB6}" srcOrd="1" destOrd="0" presId="urn:microsoft.com/office/officeart/2005/8/layout/hProcess9"/>
    <dgm:cxn modelId="{9A4734F4-1F06-4462-8BB1-C1E8D843AF9A}" type="presParOf" srcId="{33B03C3B-6D65-4E67-B713-257A46645DB6}" destId="{27FEA565-1A5C-4C8A-BD7B-F371FC3BD1E2}" srcOrd="0" destOrd="0" presId="urn:microsoft.com/office/officeart/2005/8/layout/hProcess9"/>
    <dgm:cxn modelId="{06440620-C286-4852-AFC3-D04C3ED2A4AC}" type="presParOf" srcId="{33B03C3B-6D65-4E67-B713-257A46645DB6}" destId="{E06770C8-1A6A-40AD-BBB4-863EC6CC47E7}" srcOrd="1" destOrd="0" presId="urn:microsoft.com/office/officeart/2005/8/layout/hProcess9"/>
    <dgm:cxn modelId="{0AA67C88-114D-4319-BCE2-E69C38905EBB}" type="presParOf" srcId="{33B03C3B-6D65-4E67-B713-257A46645DB6}" destId="{9FF73A66-1436-4EDF-AF14-FFA9F43EAF5B}" srcOrd="2" destOrd="0" presId="urn:microsoft.com/office/officeart/2005/8/layout/hProcess9"/>
    <dgm:cxn modelId="{C4A4A7CE-8BCE-4476-9D9F-CCA70AD0B4E5}" type="presParOf" srcId="{33B03C3B-6D65-4E67-B713-257A46645DB6}" destId="{9B0FDD17-9C30-4EEB-8E53-0176DB1C7EA7}" srcOrd="3" destOrd="0" presId="urn:microsoft.com/office/officeart/2005/8/layout/hProcess9"/>
    <dgm:cxn modelId="{91584AFA-2965-4B9B-BCF0-417AB1DFD47A}" type="presParOf" srcId="{33B03C3B-6D65-4E67-B713-257A46645DB6}" destId="{E9229C67-901D-47EB-AFC2-8C29243AD152}" srcOrd="4" destOrd="0" presId="urn:microsoft.com/office/officeart/2005/8/layout/hProcess9"/>
    <dgm:cxn modelId="{4F5C5677-EADB-46A9-B6BC-10A936CFC05A}" type="presParOf" srcId="{33B03C3B-6D65-4E67-B713-257A46645DB6}" destId="{FA52AEAC-58DF-4224-BEDD-6A39C55FEB02}" srcOrd="5" destOrd="0" presId="urn:microsoft.com/office/officeart/2005/8/layout/hProcess9"/>
    <dgm:cxn modelId="{C9FFF1E7-E588-4018-BF70-18AB45B3DE19}" type="presParOf" srcId="{33B03C3B-6D65-4E67-B713-257A46645DB6}" destId="{FBFD10FD-3E71-4F98-A1D2-776AF8EF8250}" srcOrd="6" destOrd="0" presId="urn:microsoft.com/office/officeart/2005/8/layout/hProcess9"/>
    <dgm:cxn modelId="{6F6B294C-A5DA-473D-88FB-44AD84ADA284}" type="presParOf" srcId="{33B03C3B-6D65-4E67-B713-257A46645DB6}" destId="{3D504B6E-3AD6-4ED2-9691-09591B2E2413}" srcOrd="7" destOrd="0" presId="urn:microsoft.com/office/officeart/2005/8/layout/hProcess9"/>
    <dgm:cxn modelId="{CC3212C1-5CC5-4CD7-B923-74DD151A3068}" type="presParOf" srcId="{33B03C3B-6D65-4E67-B713-257A46645DB6}" destId="{D364200C-EE9B-4576-BF63-CB7ECB597313}" srcOrd="8" destOrd="0" presId="urn:microsoft.com/office/officeart/2005/8/layout/hProcess9"/>
    <dgm:cxn modelId="{AD1C3202-09E0-4893-B3A3-1AEE292F4D42}" type="presParOf" srcId="{33B03C3B-6D65-4E67-B713-257A46645DB6}" destId="{F683C593-E781-41A4-A214-E7B7F4AB7A4A}" srcOrd="9" destOrd="0" presId="urn:microsoft.com/office/officeart/2005/8/layout/hProcess9"/>
    <dgm:cxn modelId="{CC94F2F2-D76A-4666-9379-22E1D3857C8C}" type="presParOf" srcId="{33B03C3B-6D65-4E67-B713-257A46645DB6}" destId="{AE6ADFC4-1798-4A56-81E3-36A5BED40577}" srcOrd="10" destOrd="0" presId="urn:microsoft.com/office/officeart/2005/8/layout/hProcess9"/>
    <dgm:cxn modelId="{F05DA749-DC8E-499B-BB19-6852402D4912}" type="presParOf" srcId="{33B03C3B-6D65-4E67-B713-257A46645DB6}" destId="{789B43C4-BC50-41E2-9CE4-54381F17DD7B}" srcOrd="11" destOrd="0" presId="urn:microsoft.com/office/officeart/2005/8/layout/hProcess9"/>
    <dgm:cxn modelId="{3B9360F6-A86B-4270-94E5-163B9380BAD8}" type="presParOf" srcId="{33B03C3B-6D65-4E67-B713-257A46645DB6}" destId="{D1FE669C-D3E1-48DE-9F07-2E3D11C77EA3}" srcOrd="12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01B6E83-80C2-4326-820D-5F0E3CAE64BE}">
      <dsp:nvSpPr>
        <dsp:cNvPr id="0" name=""/>
        <dsp:cNvSpPr/>
      </dsp:nvSpPr>
      <dsp:spPr>
        <a:xfrm>
          <a:off x="777239" y="0"/>
          <a:ext cx="8808720" cy="419100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FEA565-1A5C-4C8A-BD7B-F371FC3BD1E2}">
      <dsp:nvSpPr>
        <dsp:cNvPr id="0" name=""/>
        <dsp:cNvSpPr/>
      </dsp:nvSpPr>
      <dsp:spPr>
        <a:xfrm>
          <a:off x="885" y="1257299"/>
          <a:ext cx="1419373" cy="1676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/>
            <a:t>1. </a:t>
          </a:r>
          <a:r>
            <a:rPr lang="hu-HU" sz="1200" kern="1200" dirty="0" smtClean="0"/>
            <a:t>Spóra/kultúra</a:t>
          </a:r>
          <a:endParaRPr lang="hu-HU" sz="1200" kern="1200" dirty="0"/>
        </a:p>
      </dsp:txBody>
      <dsp:txXfrm>
        <a:off x="885" y="1257299"/>
        <a:ext cx="1419373" cy="1676400"/>
      </dsp:txXfrm>
    </dsp:sp>
    <dsp:sp modelId="{9FF73A66-1436-4EDF-AF14-FFA9F43EAF5B}">
      <dsp:nvSpPr>
        <dsp:cNvPr id="0" name=""/>
        <dsp:cNvSpPr/>
      </dsp:nvSpPr>
      <dsp:spPr>
        <a:xfrm>
          <a:off x="1491228" y="1257299"/>
          <a:ext cx="1419373" cy="1676400"/>
        </a:xfrm>
        <a:prstGeom prst="roundRect">
          <a:avLst/>
        </a:prstGeom>
        <a:solidFill>
          <a:schemeClr val="accent2">
            <a:hueOff val="285415"/>
            <a:satOff val="-5266"/>
            <a:lumOff val="-3137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/>
            <a:t>2. </a:t>
          </a:r>
          <a:r>
            <a:rPr lang="hu-HU" sz="1200" kern="1200" dirty="0" smtClean="0"/>
            <a:t>Oltóanyag készítés</a:t>
          </a:r>
          <a:endParaRPr lang="hu-HU" sz="1200" kern="1200" dirty="0"/>
        </a:p>
      </dsp:txBody>
      <dsp:txXfrm>
        <a:off x="1491228" y="1257299"/>
        <a:ext cx="1419373" cy="1676400"/>
      </dsp:txXfrm>
    </dsp:sp>
    <dsp:sp modelId="{E9229C67-901D-47EB-AFC2-8C29243AD152}">
      <dsp:nvSpPr>
        <dsp:cNvPr id="0" name=""/>
        <dsp:cNvSpPr/>
      </dsp:nvSpPr>
      <dsp:spPr>
        <a:xfrm>
          <a:off x="2981570" y="1257299"/>
          <a:ext cx="1419373" cy="1676400"/>
        </a:xfrm>
        <a:prstGeom prst="roundRect">
          <a:avLst/>
        </a:prstGeom>
        <a:solidFill>
          <a:schemeClr val="accent2">
            <a:hueOff val="570831"/>
            <a:satOff val="-10532"/>
            <a:lumOff val="-6275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smtClean="0"/>
            <a:t>3.Sterilizálás</a:t>
          </a:r>
          <a:endParaRPr lang="hu-HU" sz="1200" kern="1200" dirty="0"/>
        </a:p>
      </dsp:txBody>
      <dsp:txXfrm>
        <a:off x="2981570" y="1257299"/>
        <a:ext cx="1419373" cy="1676400"/>
      </dsp:txXfrm>
    </dsp:sp>
    <dsp:sp modelId="{FBFD10FD-3E71-4F98-A1D2-776AF8EF8250}">
      <dsp:nvSpPr>
        <dsp:cNvPr id="0" name=""/>
        <dsp:cNvSpPr/>
      </dsp:nvSpPr>
      <dsp:spPr>
        <a:xfrm>
          <a:off x="4471913" y="1257299"/>
          <a:ext cx="1419373" cy="1676400"/>
        </a:xfrm>
        <a:prstGeom prst="roundRect">
          <a:avLst/>
        </a:prstGeom>
        <a:solidFill>
          <a:schemeClr val="accent2">
            <a:hueOff val="856246"/>
            <a:satOff val="-15798"/>
            <a:lumOff val="-9412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smtClean="0"/>
            <a:t>4. Beoltás a gomba micéliumával</a:t>
          </a:r>
          <a:endParaRPr lang="hu-HU" sz="1200" kern="1200" dirty="0"/>
        </a:p>
      </dsp:txBody>
      <dsp:txXfrm>
        <a:off x="4471913" y="1257299"/>
        <a:ext cx="1419373" cy="1676400"/>
      </dsp:txXfrm>
    </dsp:sp>
    <dsp:sp modelId="{D364200C-EE9B-4576-BF63-CB7ECB597313}">
      <dsp:nvSpPr>
        <dsp:cNvPr id="0" name=""/>
        <dsp:cNvSpPr/>
      </dsp:nvSpPr>
      <dsp:spPr>
        <a:xfrm>
          <a:off x="5962255" y="1257299"/>
          <a:ext cx="1419373" cy="1676400"/>
        </a:xfrm>
        <a:prstGeom prst="roundRect">
          <a:avLst/>
        </a:prstGeom>
        <a:solidFill>
          <a:schemeClr val="accent2">
            <a:hueOff val="1141661"/>
            <a:satOff val="-21064"/>
            <a:lumOff val="-12549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smtClean="0"/>
            <a:t>5.Átszövetés (tárolási körülmények)</a:t>
          </a:r>
          <a:endParaRPr lang="hu-HU" sz="1200" kern="1200" dirty="0"/>
        </a:p>
      </dsp:txBody>
      <dsp:txXfrm>
        <a:off x="5962255" y="1257299"/>
        <a:ext cx="1419373" cy="1676400"/>
      </dsp:txXfrm>
    </dsp:sp>
    <dsp:sp modelId="{AE6ADFC4-1798-4A56-81E3-36A5BED40577}">
      <dsp:nvSpPr>
        <dsp:cNvPr id="0" name=""/>
        <dsp:cNvSpPr/>
      </dsp:nvSpPr>
      <dsp:spPr>
        <a:xfrm>
          <a:off x="7452598" y="1257299"/>
          <a:ext cx="1419373" cy="1676400"/>
        </a:xfrm>
        <a:prstGeom prst="roundRect">
          <a:avLst/>
        </a:prstGeom>
        <a:solidFill>
          <a:schemeClr val="accent2">
            <a:hueOff val="1427077"/>
            <a:satOff val="-26330"/>
            <a:lumOff val="-15687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smtClean="0"/>
            <a:t>6.Szubsztrátumra oltás, előtte a szubsztrátum sterilizálása</a:t>
          </a:r>
          <a:endParaRPr lang="hu-HU" sz="1200" kern="1200" dirty="0"/>
        </a:p>
      </dsp:txBody>
      <dsp:txXfrm>
        <a:off x="7452598" y="1257299"/>
        <a:ext cx="1419373" cy="1676400"/>
      </dsp:txXfrm>
    </dsp:sp>
    <dsp:sp modelId="{D1FE669C-D3E1-48DE-9F07-2E3D11C77EA3}">
      <dsp:nvSpPr>
        <dsp:cNvPr id="0" name=""/>
        <dsp:cNvSpPr/>
      </dsp:nvSpPr>
      <dsp:spPr>
        <a:xfrm>
          <a:off x="8942940" y="1257299"/>
          <a:ext cx="1419373" cy="1676400"/>
        </a:xfrm>
        <a:prstGeom prst="roundRect">
          <a:avLst/>
        </a:prstGeom>
        <a:solidFill>
          <a:schemeClr val="accent2">
            <a:hueOff val="1712492"/>
            <a:satOff val="-31596"/>
            <a:lumOff val="-18824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smtClean="0"/>
            <a:t>7.Gomba sátrakban történő termesztés</a:t>
          </a:r>
          <a:endParaRPr lang="hu-HU" sz="1200" kern="1200" dirty="0"/>
        </a:p>
      </dsp:txBody>
      <dsp:txXfrm>
        <a:off x="8942940" y="1257299"/>
        <a:ext cx="1419373" cy="16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hu-HU"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hu-HU" sz="1200"/>
            </a:lvl1pPr>
          </a:lstStyle>
          <a:p>
            <a:fld id="{C0DA5BD3-F3D3-4F41-A142-5DF6D0D8A81A}" type="datetime1">
              <a:rPr lang="hu-HU" smtClean="0"/>
              <a:pPr/>
              <a:t>2018. 07. 17.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hu-HU" sz="1200"/>
            </a:lvl1pPr>
          </a:lstStyle>
          <a:p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hu-HU" sz="1200"/>
            </a:lvl1pPr>
          </a:lstStyle>
          <a:p>
            <a:fld id="{FE02B09C-4EB4-4858-8C5D-928515EB5FA1}" type="slidenum">
              <a:rPr lang="hu-HU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5814700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hu-HU"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hu-HU" sz="1200"/>
            </a:lvl1pPr>
          </a:lstStyle>
          <a:p>
            <a:fld id="{74695378-BB14-492B-A9E9-CBB503E42671}" type="datetime1">
              <a:rPr lang="hu-HU" smtClean="0"/>
              <a:pPr/>
              <a:t>2018. 07. 17.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hu-HU" sz="1200"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hu-HU" sz="1200"/>
            </a:lvl1pPr>
          </a:lstStyle>
          <a:p>
            <a:fld id="{BC640D2E-0C1A-4418-8763-9BB732EB1D20}" type="slidenum">
              <a:rPr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186368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hu-H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hu-H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hu-H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hu-H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hu-H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hu-H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hu-H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hu-H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hu-H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8FE710-E73F-476D-ADCC-A56926F6683C}" type="slidenum">
              <a:rPr lang="hu-HU"/>
              <a:pPr/>
              <a:t>6</a:t>
            </a:fld>
            <a:endParaRPr lang="hu-HU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5039D-F414-4B42-9A61-0F6877F32746}" type="slidenum">
              <a:rPr lang="hu-HU"/>
              <a:pPr/>
              <a:t>13</a:t>
            </a:fld>
            <a:endParaRPr lang="hu-HU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9700E-9FAD-4326-9B77-32C6A359FAB2}" type="slidenum">
              <a:rPr lang="hu-HU"/>
              <a:pPr/>
              <a:t>14</a:t>
            </a:fld>
            <a:endParaRPr lang="hu-HU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0D2E-0C1A-4418-8763-9BB732EB1D20}" type="slidenum">
              <a:rPr lang="hu-HU" smtClean="0"/>
              <a:pPr/>
              <a:t>35</a:t>
            </a:fld>
            <a:endParaRPr lang="hu-H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Szabadkézi sokszög 175"/>
          <p:cNvSpPr>
            <a:spLocks/>
          </p:cNvSpPr>
          <p:nvPr/>
        </p:nvSpPr>
        <p:spPr bwMode="auto">
          <a:xfrm>
            <a:off x="0" y="5027613"/>
            <a:ext cx="4046538" cy="1828800"/>
          </a:xfrm>
          <a:custGeom>
            <a:avLst/>
            <a:gdLst>
              <a:gd name="T0" fmla="*/ 0 w 1275"/>
              <a:gd name="T1" fmla="*/ 0 h 576"/>
              <a:gd name="T2" fmla="*/ 0 w 1275"/>
              <a:gd name="T3" fmla="*/ 6 h 576"/>
              <a:gd name="T4" fmla="*/ 0 w 1275"/>
              <a:gd name="T5" fmla="*/ 11 h 576"/>
              <a:gd name="T6" fmla="*/ 0 w 1275"/>
              <a:gd name="T7" fmla="*/ 20 h 576"/>
              <a:gd name="T8" fmla="*/ 0 w 1275"/>
              <a:gd name="T9" fmla="*/ 27 h 576"/>
              <a:gd name="T10" fmla="*/ 0 w 1275"/>
              <a:gd name="T11" fmla="*/ 35 h 576"/>
              <a:gd name="T12" fmla="*/ 0 w 1275"/>
              <a:gd name="T13" fmla="*/ 37 h 576"/>
              <a:gd name="T14" fmla="*/ 0 w 1275"/>
              <a:gd name="T15" fmla="*/ 48 h 576"/>
              <a:gd name="T16" fmla="*/ 0 w 1275"/>
              <a:gd name="T17" fmla="*/ 53 h 576"/>
              <a:gd name="T18" fmla="*/ 0 w 1275"/>
              <a:gd name="T19" fmla="*/ 70 h 576"/>
              <a:gd name="T20" fmla="*/ 0 w 1275"/>
              <a:gd name="T21" fmla="*/ 74 h 576"/>
              <a:gd name="T22" fmla="*/ 0 w 1275"/>
              <a:gd name="T23" fmla="*/ 78 h 576"/>
              <a:gd name="T24" fmla="*/ 0 w 1275"/>
              <a:gd name="T25" fmla="*/ 96 h 576"/>
              <a:gd name="T26" fmla="*/ 0 w 1275"/>
              <a:gd name="T27" fmla="*/ 99 h 576"/>
              <a:gd name="T28" fmla="*/ 0 w 1275"/>
              <a:gd name="T29" fmla="*/ 120 h 576"/>
              <a:gd name="T30" fmla="*/ 0 w 1275"/>
              <a:gd name="T31" fmla="*/ 120 h 576"/>
              <a:gd name="T32" fmla="*/ 0 w 1275"/>
              <a:gd name="T33" fmla="*/ 123 h 576"/>
              <a:gd name="T34" fmla="*/ 0 w 1275"/>
              <a:gd name="T35" fmla="*/ 149 h 576"/>
              <a:gd name="T36" fmla="*/ 0 w 1275"/>
              <a:gd name="T37" fmla="*/ 150 h 576"/>
              <a:gd name="T38" fmla="*/ 0 w 1275"/>
              <a:gd name="T39" fmla="*/ 156 h 576"/>
              <a:gd name="T40" fmla="*/ 0 w 1275"/>
              <a:gd name="T41" fmla="*/ 166 h 576"/>
              <a:gd name="T42" fmla="*/ 0 w 1275"/>
              <a:gd name="T43" fmla="*/ 182 h 576"/>
              <a:gd name="T44" fmla="*/ 0 w 1275"/>
              <a:gd name="T45" fmla="*/ 183 h 576"/>
              <a:gd name="T46" fmla="*/ 0 w 1275"/>
              <a:gd name="T47" fmla="*/ 271 h 576"/>
              <a:gd name="T48" fmla="*/ 0 w 1275"/>
              <a:gd name="T49" fmla="*/ 278 h 576"/>
              <a:gd name="T50" fmla="*/ 0 w 1275"/>
              <a:gd name="T51" fmla="*/ 301 h 576"/>
              <a:gd name="T52" fmla="*/ 0 w 1275"/>
              <a:gd name="T53" fmla="*/ 313 h 576"/>
              <a:gd name="T54" fmla="*/ 0 w 1275"/>
              <a:gd name="T55" fmla="*/ 313 h 576"/>
              <a:gd name="T56" fmla="*/ 0 w 1275"/>
              <a:gd name="T57" fmla="*/ 315 h 576"/>
              <a:gd name="T58" fmla="*/ 0 w 1275"/>
              <a:gd name="T59" fmla="*/ 317 h 576"/>
              <a:gd name="T60" fmla="*/ 0 w 1275"/>
              <a:gd name="T61" fmla="*/ 330 h 576"/>
              <a:gd name="T62" fmla="*/ 0 w 1275"/>
              <a:gd name="T63" fmla="*/ 389 h 576"/>
              <a:gd name="T64" fmla="*/ 0 w 1275"/>
              <a:gd name="T65" fmla="*/ 394 h 576"/>
              <a:gd name="T66" fmla="*/ 0 w 1275"/>
              <a:gd name="T67" fmla="*/ 416 h 576"/>
              <a:gd name="T68" fmla="*/ 0 w 1275"/>
              <a:gd name="T69" fmla="*/ 432 h 576"/>
              <a:gd name="T70" fmla="*/ 0 w 1275"/>
              <a:gd name="T71" fmla="*/ 446 h 576"/>
              <a:gd name="T72" fmla="*/ 0 w 1275"/>
              <a:gd name="T73" fmla="*/ 446 h 576"/>
              <a:gd name="T74" fmla="*/ 0 w 1275"/>
              <a:gd name="T75" fmla="*/ 455 h 576"/>
              <a:gd name="T76" fmla="*/ 0 w 1275"/>
              <a:gd name="T77" fmla="*/ 472 h 576"/>
              <a:gd name="T78" fmla="*/ 0 w 1275"/>
              <a:gd name="T79" fmla="*/ 481 h 576"/>
              <a:gd name="T80" fmla="*/ 0 w 1275"/>
              <a:gd name="T81" fmla="*/ 484 h 576"/>
              <a:gd name="T82" fmla="*/ 0 w 1275"/>
              <a:gd name="T83" fmla="*/ 576 h 576"/>
              <a:gd name="T84" fmla="*/ 1275 w 1275"/>
              <a:gd name="T85" fmla="*/ 576 h 576"/>
              <a:gd name="T86" fmla="*/ 0 w 1275"/>
              <a:gd name="T87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75" h="576">
                <a:moveTo>
                  <a:pt x="0" y="0"/>
                </a:moveTo>
                <a:cubicBezTo>
                  <a:pt x="0" y="6"/>
                  <a:pt x="0" y="6"/>
                  <a:pt x="0" y="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3"/>
                  <a:pt x="0" y="123"/>
                  <a:pt x="0" y="123"/>
                </a:cubicBezTo>
                <a:cubicBezTo>
                  <a:pt x="0" y="149"/>
                  <a:pt x="0" y="149"/>
                  <a:pt x="0" y="149"/>
                </a:cubicBezTo>
                <a:cubicBezTo>
                  <a:pt x="0" y="150"/>
                  <a:pt x="0" y="150"/>
                  <a:pt x="0" y="150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66"/>
                  <a:pt x="0" y="166"/>
                  <a:pt x="0" y="166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83"/>
                  <a:pt x="0" y="183"/>
                  <a:pt x="0" y="183"/>
                </a:cubicBezTo>
                <a:cubicBezTo>
                  <a:pt x="0" y="271"/>
                  <a:pt x="0" y="271"/>
                  <a:pt x="0" y="271"/>
                </a:cubicBezTo>
                <a:cubicBezTo>
                  <a:pt x="0" y="278"/>
                  <a:pt x="0" y="278"/>
                  <a:pt x="0" y="278"/>
                </a:cubicBezTo>
                <a:cubicBezTo>
                  <a:pt x="0" y="301"/>
                  <a:pt x="0" y="301"/>
                  <a:pt x="0" y="301"/>
                </a:cubicBezTo>
                <a:cubicBezTo>
                  <a:pt x="0" y="313"/>
                  <a:pt x="0" y="313"/>
                  <a:pt x="0" y="313"/>
                </a:cubicBezTo>
                <a:cubicBezTo>
                  <a:pt x="0" y="313"/>
                  <a:pt x="0" y="313"/>
                  <a:pt x="0" y="313"/>
                </a:cubicBezTo>
                <a:cubicBezTo>
                  <a:pt x="0" y="315"/>
                  <a:pt x="0" y="315"/>
                  <a:pt x="0" y="315"/>
                </a:cubicBezTo>
                <a:cubicBezTo>
                  <a:pt x="0" y="317"/>
                  <a:pt x="0" y="317"/>
                  <a:pt x="0" y="317"/>
                </a:cubicBezTo>
                <a:cubicBezTo>
                  <a:pt x="0" y="330"/>
                  <a:pt x="0" y="330"/>
                  <a:pt x="0" y="330"/>
                </a:cubicBezTo>
                <a:cubicBezTo>
                  <a:pt x="0" y="389"/>
                  <a:pt x="0" y="389"/>
                  <a:pt x="0" y="389"/>
                </a:cubicBezTo>
                <a:cubicBezTo>
                  <a:pt x="0" y="394"/>
                  <a:pt x="0" y="394"/>
                  <a:pt x="0" y="394"/>
                </a:cubicBezTo>
                <a:cubicBezTo>
                  <a:pt x="0" y="416"/>
                  <a:pt x="0" y="416"/>
                  <a:pt x="0" y="416"/>
                </a:cubicBezTo>
                <a:cubicBezTo>
                  <a:pt x="0" y="432"/>
                  <a:pt x="0" y="432"/>
                  <a:pt x="0" y="432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55"/>
                  <a:pt x="0" y="455"/>
                  <a:pt x="0" y="455"/>
                </a:cubicBezTo>
                <a:cubicBezTo>
                  <a:pt x="0" y="472"/>
                  <a:pt x="0" y="472"/>
                  <a:pt x="0" y="472"/>
                </a:cubicBezTo>
                <a:cubicBezTo>
                  <a:pt x="0" y="481"/>
                  <a:pt x="0" y="481"/>
                  <a:pt x="0" y="481"/>
                </a:cubicBezTo>
                <a:cubicBezTo>
                  <a:pt x="0" y="484"/>
                  <a:pt x="0" y="484"/>
                  <a:pt x="0" y="484"/>
                </a:cubicBezTo>
                <a:cubicBezTo>
                  <a:pt x="0" y="576"/>
                  <a:pt x="0" y="576"/>
                  <a:pt x="0" y="576"/>
                </a:cubicBezTo>
                <a:cubicBezTo>
                  <a:pt x="1275" y="576"/>
                  <a:pt x="1275" y="576"/>
                  <a:pt x="1275" y="576"/>
                </a:cubicBezTo>
                <a:cubicBezTo>
                  <a:pt x="879" y="493"/>
                  <a:pt x="446" y="315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dirty="0"/>
          </a:p>
        </p:txBody>
      </p:sp>
      <p:sp>
        <p:nvSpPr>
          <p:cNvPr id="1185" name="Szabadkézi sokszög 176"/>
          <p:cNvSpPr>
            <a:spLocks/>
          </p:cNvSpPr>
          <p:nvPr/>
        </p:nvSpPr>
        <p:spPr bwMode="auto">
          <a:xfrm>
            <a:off x="0" y="5138738"/>
            <a:ext cx="3687763" cy="1717675"/>
          </a:xfrm>
          <a:custGeom>
            <a:avLst/>
            <a:gdLst>
              <a:gd name="T0" fmla="*/ 0 w 1162"/>
              <a:gd name="T1" fmla="*/ 0 h 541"/>
              <a:gd name="T2" fmla="*/ 0 w 1162"/>
              <a:gd name="T3" fmla="*/ 2 h 541"/>
              <a:gd name="T4" fmla="*/ 0 w 1162"/>
              <a:gd name="T5" fmla="*/ 13 h 541"/>
              <a:gd name="T6" fmla="*/ 0 w 1162"/>
              <a:gd name="T7" fmla="*/ 18 h 541"/>
              <a:gd name="T8" fmla="*/ 0 w 1162"/>
              <a:gd name="T9" fmla="*/ 35 h 541"/>
              <a:gd name="T10" fmla="*/ 0 w 1162"/>
              <a:gd name="T11" fmla="*/ 39 h 541"/>
              <a:gd name="T12" fmla="*/ 0 w 1162"/>
              <a:gd name="T13" fmla="*/ 61 h 541"/>
              <a:gd name="T14" fmla="*/ 0 w 1162"/>
              <a:gd name="T15" fmla="*/ 64 h 541"/>
              <a:gd name="T16" fmla="*/ 0 w 1162"/>
              <a:gd name="T17" fmla="*/ 85 h 541"/>
              <a:gd name="T18" fmla="*/ 0 w 1162"/>
              <a:gd name="T19" fmla="*/ 88 h 541"/>
              <a:gd name="T20" fmla="*/ 0 w 1162"/>
              <a:gd name="T21" fmla="*/ 114 h 541"/>
              <a:gd name="T22" fmla="*/ 0 w 1162"/>
              <a:gd name="T23" fmla="*/ 115 h 541"/>
              <a:gd name="T24" fmla="*/ 0 w 1162"/>
              <a:gd name="T25" fmla="*/ 147 h 541"/>
              <a:gd name="T26" fmla="*/ 0 w 1162"/>
              <a:gd name="T27" fmla="*/ 148 h 541"/>
              <a:gd name="T28" fmla="*/ 0 w 1162"/>
              <a:gd name="T29" fmla="*/ 541 h 541"/>
              <a:gd name="T30" fmla="*/ 1162 w 1162"/>
              <a:gd name="T31" fmla="*/ 541 h 541"/>
              <a:gd name="T32" fmla="*/ 0 w 1162"/>
              <a:gd name="T33" fmla="*/ 0 h 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62" h="541">
                <a:moveTo>
                  <a:pt x="0" y="0"/>
                </a:moveTo>
                <a:cubicBezTo>
                  <a:pt x="0" y="2"/>
                  <a:pt x="0" y="2"/>
                  <a:pt x="0" y="2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541"/>
                  <a:pt x="0" y="541"/>
                  <a:pt x="0" y="541"/>
                </a:cubicBezTo>
                <a:cubicBezTo>
                  <a:pt x="1162" y="541"/>
                  <a:pt x="1162" y="541"/>
                  <a:pt x="1162" y="541"/>
                </a:cubicBezTo>
                <a:cubicBezTo>
                  <a:pt x="796" y="453"/>
                  <a:pt x="397" y="28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</a:schemeClr>
              </a:gs>
              <a:gs pos="37000">
                <a:schemeClr val="accent1">
                  <a:lumMod val="93000"/>
                  <a:lumOff val="7000"/>
                </a:schemeClr>
              </a:gs>
              <a:gs pos="100000">
                <a:schemeClr val="accent1">
                  <a:lumMod val="81000"/>
                  <a:lumOff val="19000"/>
                </a:schemeClr>
              </a:gs>
            </a:gsLst>
            <a:lin ang="135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dirty="0"/>
          </a:p>
        </p:txBody>
      </p:sp>
      <p:grpSp>
        <p:nvGrpSpPr>
          <p:cNvPr id="1353" name="Csoport 1352"/>
          <p:cNvGrpSpPr/>
          <p:nvPr/>
        </p:nvGrpSpPr>
        <p:grpSpPr>
          <a:xfrm>
            <a:off x="-7620" y="5268913"/>
            <a:ext cx="2498725" cy="1612900"/>
            <a:chOff x="0" y="5268913"/>
            <a:chExt cx="2498725" cy="1612900"/>
          </a:xfrm>
        </p:grpSpPr>
        <p:sp>
          <p:nvSpPr>
            <p:cNvPr id="1220" name="Szabadkézi sokszög 210"/>
            <p:cNvSpPr>
              <a:spLocks/>
            </p:cNvSpPr>
            <p:nvPr/>
          </p:nvSpPr>
          <p:spPr bwMode="auto">
            <a:xfrm>
              <a:off x="69850" y="6796088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21" name="Szabadkézi sokszög 211"/>
            <p:cNvSpPr>
              <a:spLocks/>
            </p:cNvSpPr>
            <p:nvPr/>
          </p:nvSpPr>
          <p:spPr bwMode="auto">
            <a:xfrm>
              <a:off x="152400" y="597693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22" name="Szabadkézi sokszög 212"/>
            <p:cNvSpPr>
              <a:spLocks/>
            </p:cNvSpPr>
            <p:nvPr/>
          </p:nvSpPr>
          <p:spPr bwMode="auto">
            <a:xfrm>
              <a:off x="495300" y="6773863"/>
              <a:ext cx="25400" cy="12700"/>
            </a:xfrm>
            <a:custGeom>
              <a:avLst/>
              <a:gdLst>
                <a:gd name="T0" fmla="*/ 4 w 8"/>
                <a:gd name="T1" fmla="*/ 3 h 4"/>
                <a:gd name="T2" fmla="*/ 8 w 8"/>
                <a:gd name="T3" fmla="*/ 1 h 4"/>
                <a:gd name="T4" fmla="*/ 2 w 8"/>
                <a:gd name="T5" fmla="*/ 0 h 4"/>
                <a:gd name="T6" fmla="*/ 0 w 8"/>
                <a:gd name="T7" fmla="*/ 3 h 4"/>
                <a:gd name="T8" fmla="*/ 4 w 8"/>
                <a:gd name="T9" fmla="*/ 2 h 4"/>
                <a:gd name="T10" fmla="*/ 4 w 8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">
                  <a:moveTo>
                    <a:pt x="4" y="3"/>
                  </a:moveTo>
                  <a:cubicBezTo>
                    <a:pt x="4" y="4"/>
                    <a:pt x="8" y="1"/>
                    <a:pt x="8" y="1"/>
                  </a:cubicBezTo>
                  <a:cubicBezTo>
                    <a:pt x="6" y="0"/>
                    <a:pt x="4" y="0"/>
                    <a:pt x="2" y="0"/>
                  </a:cubicBezTo>
                  <a:cubicBezTo>
                    <a:pt x="2" y="3"/>
                    <a:pt x="0" y="1"/>
                    <a:pt x="0" y="3"/>
                  </a:cubicBezTo>
                  <a:cubicBezTo>
                    <a:pt x="1" y="3"/>
                    <a:pt x="3" y="2"/>
                    <a:pt x="4" y="2"/>
                  </a:cubicBezTo>
                  <a:cubicBezTo>
                    <a:pt x="5" y="2"/>
                    <a:pt x="5" y="3"/>
                    <a:pt x="4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23" name="Szabadkézi sokszög 213"/>
            <p:cNvSpPr>
              <a:spLocks/>
            </p:cNvSpPr>
            <p:nvPr/>
          </p:nvSpPr>
          <p:spPr bwMode="auto">
            <a:xfrm>
              <a:off x="1939925" y="6805613"/>
              <a:ext cx="15875" cy="12700"/>
            </a:xfrm>
            <a:custGeom>
              <a:avLst/>
              <a:gdLst>
                <a:gd name="T0" fmla="*/ 4 w 5"/>
                <a:gd name="T1" fmla="*/ 4 h 4"/>
                <a:gd name="T2" fmla="*/ 1 w 5"/>
                <a:gd name="T3" fmla="*/ 1 h 4"/>
                <a:gd name="T4" fmla="*/ 4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4" y="4"/>
                  </a:moveTo>
                  <a:cubicBezTo>
                    <a:pt x="5" y="1"/>
                    <a:pt x="4" y="0"/>
                    <a:pt x="1" y="1"/>
                  </a:cubicBezTo>
                  <a:cubicBezTo>
                    <a:pt x="3" y="3"/>
                    <a:pt x="0" y="3"/>
                    <a:pt x="4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24" name="Szabadkézi sokszög 214"/>
            <p:cNvSpPr>
              <a:spLocks/>
            </p:cNvSpPr>
            <p:nvPr/>
          </p:nvSpPr>
          <p:spPr bwMode="auto">
            <a:xfrm>
              <a:off x="2019300" y="6805613"/>
              <a:ext cx="34925" cy="22225"/>
            </a:xfrm>
            <a:custGeom>
              <a:avLst/>
              <a:gdLst>
                <a:gd name="T0" fmla="*/ 2 w 11"/>
                <a:gd name="T1" fmla="*/ 7 h 7"/>
                <a:gd name="T2" fmla="*/ 10 w 11"/>
                <a:gd name="T3" fmla="*/ 1 h 7"/>
                <a:gd name="T4" fmla="*/ 2 w 11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">
                  <a:moveTo>
                    <a:pt x="2" y="7"/>
                  </a:moveTo>
                  <a:cubicBezTo>
                    <a:pt x="4" y="5"/>
                    <a:pt x="11" y="5"/>
                    <a:pt x="10" y="1"/>
                  </a:cubicBezTo>
                  <a:cubicBezTo>
                    <a:pt x="7" y="0"/>
                    <a:pt x="0" y="3"/>
                    <a:pt x="2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25" name="Szabadkézi sokszög 215"/>
            <p:cNvSpPr>
              <a:spLocks/>
            </p:cNvSpPr>
            <p:nvPr/>
          </p:nvSpPr>
          <p:spPr bwMode="auto">
            <a:xfrm>
              <a:off x="2108200" y="6827838"/>
              <a:ext cx="34925" cy="22225"/>
            </a:xfrm>
            <a:custGeom>
              <a:avLst/>
              <a:gdLst>
                <a:gd name="T0" fmla="*/ 11 w 11"/>
                <a:gd name="T1" fmla="*/ 1 h 7"/>
                <a:gd name="T2" fmla="*/ 10 w 11"/>
                <a:gd name="T3" fmla="*/ 6 h 7"/>
                <a:gd name="T4" fmla="*/ 11 w 11"/>
                <a:gd name="T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">
                  <a:moveTo>
                    <a:pt x="11" y="1"/>
                  </a:moveTo>
                  <a:cubicBezTo>
                    <a:pt x="0" y="0"/>
                    <a:pt x="8" y="7"/>
                    <a:pt x="10" y="6"/>
                  </a:cubicBezTo>
                  <a:cubicBezTo>
                    <a:pt x="6" y="4"/>
                    <a:pt x="11" y="2"/>
                    <a:pt x="11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26" name="Szabadkézi sokszög 216"/>
            <p:cNvSpPr>
              <a:spLocks/>
            </p:cNvSpPr>
            <p:nvPr/>
          </p:nvSpPr>
          <p:spPr bwMode="auto">
            <a:xfrm>
              <a:off x="1387475" y="6789738"/>
              <a:ext cx="28575" cy="19050"/>
            </a:xfrm>
            <a:custGeom>
              <a:avLst/>
              <a:gdLst>
                <a:gd name="T0" fmla="*/ 7 w 9"/>
                <a:gd name="T1" fmla="*/ 5 h 6"/>
                <a:gd name="T2" fmla="*/ 8 w 9"/>
                <a:gd name="T3" fmla="*/ 0 h 6"/>
                <a:gd name="T4" fmla="*/ 1 w 9"/>
                <a:gd name="T5" fmla="*/ 4 h 6"/>
                <a:gd name="T6" fmla="*/ 7 w 9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6">
                  <a:moveTo>
                    <a:pt x="7" y="5"/>
                  </a:moveTo>
                  <a:cubicBezTo>
                    <a:pt x="7" y="3"/>
                    <a:pt x="9" y="1"/>
                    <a:pt x="8" y="0"/>
                  </a:cubicBezTo>
                  <a:cubicBezTo>
                    <a:pt x="7" y="0"/>
                    <a:pt x="0" y="4"/>
                    <a:pt x="1" y="4"/>
                  </a:cubicBezTo>
                  <a:cubicBezTo>
                    <a:pt x="5" y="6"/>
                    <a:pt x="3" y="5"/>
                    <a:pt x="7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28" name="Szabadkézi sokszög 218"/>
            <p:cNvSpPr>
              <a:spLocks/>
            </p:cNvSpPr>
            <p:nvPr/>
          </p:nvSpPr>
          <p:spPr bwMode="auto">
            <a:xfrm>
              <a:off x="346075" y="59547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29" name="Szabadkézi sokszög 219"/>
            <p:cNvSpPr>
              <a:spLocks/>
            </p:cNvSpPr>
            <p:nvPr/>
          </p:nvSpPr>
          <p:spPr bwMode="auto">
            <a:xfrm>
              <a:off x="1755775" y="6792913"/>
              <a:ext cx="19050" cy="15875"/>
            </a:xfrm>
            <a:custGeom>
              <a:avLst/>
              <a:gdLst>
                <a:gd name="T0" fmla="*/ 3 w 6"/>
                <a:gd name="T1" fmla="*/ 5 h 5"/>
                <a:gd name="T2" fmla="*/ 5 w 6"/>
                <a:gd name="T3" fmla="*/ 0 h 5"/>
                <a:gd name="T4" fmla="*/ 4 w 6"/>
                <a:gd name="T5" fmla="*/ 2 h 5"/>
                <a:gd name="T6" fmla="*/ 0 w 6"/>
                <a:gd name="T7" fmla="*/ 1 h 5"/>
                <a:gd name="T8" fmla="*/ 3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3" y="3"/>
                    <a:pt x="6" y="3"/>
                    <a:pt x="5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2"/>
                    <a:pt x="2" y="2"/>
                    <a:pt x="0" y="1"/>
                  </a:cubicBezTo>
                  <a:cubicBezTo>
                    <a:pt x="1" y="2"/>
                    <a:pt x="0" y="5"/>
                    <a:pt x="3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30" name="Szabadkézi sokszög 220"/>
            <p:cNvSpPr>
              <a:spLocks/>
            </p:cNvSpPr>
            <p:nvPr/>
          </p:nvSpPr>
          <p:spPr bwMode="auto">
            <a:xfrm>
              <a:off x="31750" y="6208713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1 w 5"/>
                <a:gd name="T3" fmla="*/ 4 h 4"/>
                <a:gd name="T4" fmla="*/ 5 w 5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0"/>
                    <a:pt x="0" y="0"/>
                    <a:pt x="1" y="4"/>
                  </a:cubicBezTo>
                  <a:cubicBezTo>
                    <a:pt x="3" y="4"/>
                    <a:pt x="4" y="3"/>
                    <a:pt x="5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31" name="Szabadkézi sokszög 221"/>
            <p:cNvSpPr>
              <a:spLocks/>
            </p:cNvSpPr>
            <p:nvPr/>
          </p:nvSpPr>
          <p:spPr bwMode="auto">
            <a:xfrm>
              <a:off x="6350" y="64436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32" name="Szabadkézi sokszög 222"/>
            <p:cNvSpPr>
              <a:spLocks/>
            </p:cNvSpPr>
            <p:nvPr/>
          </p:nvSpPr>
          <p:spPr bwMode="auto">
            <a:xfrm>
              <a:off x="6350" y="6345238"/>
              <a:ext cx="22225" cy="53975"/>
            </a:xfrm>
            <a:custGeom>
              <a:avLst/>
              <a:gdLst>
                <a:gd name="T0" fmla="*/ 1 w 7"/>
                <a:gd name="T1" fmla="*/ 0 h 17"/>
                <a:gd name="T2" fmla="*/ 0 w 7"/>
                <a:gd name="T3" fmla="*/ 1 h 17"/>
                <a:gd name="T4" fmla="*/ 0 w 7"/>
                <a:gd name="T5" fmla="*/ 17 h 17"/>
                <a:gd name="T6" fmla="*/ 3 w 7"/>
                <a:gd name="T7" fmla="*/ 13 h 17"/>
                <a:gd name="T8" fmla="*/ 1 w 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7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6"/>
                    <a:pt x="2" y="14"/>
                    <a:pt x="3" y="13"/>
                  </a:cubicBezTo>
                  <a:cubicBezTo>
                    <a:pt x="7" y="7"/>
                    <a:pt x="5" y="4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33" name="Szabadkézi sokszög 223"/>
            <p:cNvSpPr>
              <a:spLocks/>
            </p:cNvSpPr>
            <p:nvPr/>
          </p:nvSpPr>
          <p:spPr bwMode="auto">
            <a:xfrm>
              <a:off x="6350" y="6259513"/>
              <a:ext cx="9525" cy="19050"/>
            </a:xfrm>
            <a:custGeom>
              <a:avLst/>
              <a:gdLst>
                <a:gd name="T0" fmla="*/ 0 w 3"/>
                <a:gd name="T1" fmla="*/ 1 h 6"/>
                <a:gd name="T2" fmla="*/ 0 w 3"/>
                <a:gd name="T3" fmla="*/ 6 h 6"/>
                <a:gd name="T4" fmla="*/ 0 w 3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0" y="1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3" y="1"/>
                    <a:pt x="2" y="0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34" name="Szabadkézi sokszög 224"/>
            <p:cNvSpPr>
              <a:spLocks/>
            </p:cNvSpPr>
            <p:nvPr/>
          </p:nvSpPr>
          <p:spPr bwMode="auto">
            <a:xfrm>
              <a:off x="34925" y="6297613"/>
              <a:ext cx="38100" cy="57150"/>
            </a:xfrm>
            <a:custGeom>
              <a:avLst/>
              <a:gdLst>
                <a:gd name="T0" fmla="*/ 7 w 12"/>
                <a:gd name="T1" fmla="*/ 3 h 18"/>
                <a:gd name="T2" fmla="*/ 7 w 12"/>
                <a:gd name="T3" fmla="*/ 1 h 18"/>
                <a:gd name="T4" fmla="*/ 0 w 12"/>
                <a:gd name="T5" fmla="*/ 15 h 18"/>
                <a:gd name="T6" fmla="*/ 7 w 12"/>
                <a:gd name="T7" fmla="*/ 12 h 18"/>
                <a:gd name="T8" fmla="*/ 7 w 12"/>
                <a:gd name="T9" fmla="*/ 0 h 18"/>
                <a:gd name="T10" fmla="*/ 7 w 12"/>
                <a:gd name="T11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8">
                  <a:moveTo>
                    <a:pt x="7" y="3"/>
                  </a:moveTo>
                  <a:cubicBezTo>
                    <a:pt x="6" y="2"/>
                    <a:pt x="6" y="2"/>
                    <a:pt x="7" y="1"/>
                  </a:cubicBezTo>
                  <a:cubicBezTo>
                    <a:pt x="1" y="3"/>
                    <a:pt x="0" y="10"/>
                    <a:pt x="0" y="15"/>
                  </a:cubicBezTo>
                  <a:cubicBezTo>
                    <a:pt x="3" y="14"/>
                    <a:pt x="4" y="18"/>
                    <a:pt x="7" y="12"/>
                  </a:cubicBezTo>
                  <a:cubicBezTo>
                    <a:pt x="8" y="9"/>
                    <a:pt x="12" y="2"/>
                    <a:pt x="7" y="0"/>
                  </a:cubicBezTo>
                  <a:cubicBezTo>
                    <a:pt x="7" y="1"/>
                    <a:pt x="7" y="2"/>
                    <a:pt x="7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35" name="Szabadkézi sokszög 225"/>
            <p:cNvSpPr>
              <a:spLocks/>
            </p:cNvSpPr>
            <p:nvPr/>
          </p:nvSpPr>
          <p:spPr bwMode="auto">
            <a:xfrm>
              <a:off x="73025" y="6402388"/>
              <a:ext cx="15875" cy="9525"/>
            </a:xfrm>
            <a:custGeom>
              <a:avLst/>
              <a:gdLst>
                <a:gd name="T0" fmla="*/ 4 w 5"/>
                <a:gd name="T1" fmla="*/ 0 h 3"/>
                <a:gd name="T2" fmla="*/ 0 w 5"/>
                <a:gd name="T3" fmla="*/ 1 h 3"/>
                <a:gd name="T4" fmla="*/ 4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4" y="0"/>
                  </a:moveTo>
                  <a:cubicBezTo>
                    <a:pt x="5" y="0"/>
                    <a:pt x="0" y="1"/>
                    <a:pt x="0" y="1"/>
                  </a:cubicBezTo>
                  <a:cubicBezTo>
                    <a:pt x="0" y="3"/>
                    <a:pt x="5" y="2"/>
                    <a:pt x="4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36" name="Szabadkézi sokszög 226"/>
            <p:cNvSpPr>
              <a:spLocks/>
            </p:cNvSpPr>
            <p:nvPr/>
          </p:nvSpPr>
          <p:spPr bwMode="auto">
            <a:xfrm>
              <a:off x="47625" y="6173788"/>
              <a:ext cx="12700" cy="15875"/>
            </a:xfrm>
            <a:custGeom>
              <a:avLst/>
              <a:gdLst>
                <a:gd name="T0" fmla="*/ 4 w 4"/>
                <a:gd name="T1" fmla="*/ 2 h 5"/>
                <a:gd name="T2" fmla="*/ 1 w 4"/>
                <a:gd name="T3" fmla="*/ 0 h 5"/>
                <a:gd name="T4" fmla="*/ 1 w 4"/>
                <a:gd name="T5" fmla="*/ 5 h 5"/>
                <a:gd name="T6" fmla="*/ 4 w 4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3" y="1"/>
                    <a:pt x="2" y="0"/>
                    <a:pt x="1" y="0"/>
                  </a:cubicBezTo>
                  <a:cubicBezTo>
                    <a:pt x="0" y="1"/>
                    <a:pt x="0" y="3"/>
                    <a:pt x="1" y="5"/>
                  </a:cubicBezTo>
                  <a:cubicBezTo>
                    <a:pt x="2" y="4"/>
                    <a:pt x="3" y="3"/>
                    <a:pt x="4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37" name="Szabadkézi sokszög 227"/>
            <p:cNvSpPr>
              <a:spLocks/>
            </p:cNvSpPr>
            <p:nvPr/>
          </p:nvSpPr>
          <p:spPr bwMode="auto">
            <a:xfrm>
              <a:off x="3175" y="6491288"/>
              <a:ext cx="101600" cy="133350"/>
            </a:xfrm>
            <a:custGeom>
              <a:avLst/>
              <a:gdLst>
                <a:gd name="T0" fmla="*/ 5 w 32"/>
                <a:gd name="T1" fmla="*/ 28 h 42"/>
                <a:gd name="T2" fmla="*/ 4 w 32"/>
                <a:gd name="T3" fmla="*/ 33 h 42"/>
                <a:gd name="T4" fmla="*/ 3 w 32"/>
                <a:gd name="T5" fmla="*/ 33 h 42"/>
                <a:gd name="T6" fmla="*/ 2 w 32"/>
                <a:gd name="T7" fmla="*/ 36 h 42"/>
                <a:gd name="T8" fmla="*/ 5 w 32"/>
                <a:gd name="T9" fmla="*/ 37 h 42"/>
                <a:gd name="T10" fmla="*/ 5 w 32"/>
                <a:gd name="T11" fmla="*/ 38 h 42"/>
                <a:gd name="T12" fmla="*/ 19 w 32"/>
                <a:gd name="T13" fmla="*/ 30 h 42"/>
                <a:gd name="T14" fmla="*/ 20 w 32"/>
                <a:gd name="T15" fmla="*/ 29 h 42"/>
                <a:gd name="T16" fmla="*/ 30 w 32"/>
                <a:gd name="T17" fmla="*/ 9 h 42"/>
                <a:gd name="T18" fmla="*/ 28 w 32"/>
                <a:gd name="T19" fmla="*/ 0 h 42"/>
                <a:gd name="T20" fmla="*/ 20 w 32"/>
                <a:gd name="T21" fmla="*/ 10 h 42"/>
                <a:gd name="T22" fmla="*/ 15 w 32"/>
                <a:gd name="T23" fmla="*/ 4 h 42"/>
                <a:gd name="T24" fmla="*/ 7 w 32"/>
                <a:gd name="T25" fmla="*/ 26 h 42"/>
                <a:gd name="T26" fmla="*/ 4 w 32"/>
                <a:gd name="T27" fmla="*/ 19 h 42"/>
                <a:gd name="T28" fmla="*/ 1 w 32"/>
                <a:gd name="T29" fmla="*/ 20 h 42"/>
                <a:gd name="T30" fmla="*/ 1 w 32"/>
                <a:gd name="T31" fmla="*/ 23 h 42"/>
                <a:gd name="T32" fmla="*/ 5 w 32"/>
                <a:gd name="T33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42">
                  <a:moveTo>
                    <a:pt x="5" y="28"/>
                  </a:moveTo>
                  <a:cubicBezTo>
                    <a:pt x="3" y="30"/>
                    <a:pt x="0" y="34"/>
                    <a:pt x="4" y="33"/>
                  </a:cubicBezTo>
                  <a:cubicBezTo>
                    <a:pt x="3" y="34"/>
                    <a:pt x="3" y="36"/>
                    <a:pt x="3" y="33"/>
                  </a:cubicBezTo>
                  <a:cubicBezTo>
                    <a:pt x="2" y="34"/>
                    <a:pt x="2" y="35"/>
                    <a:pt x="2" y="36"/>
                  </a:cubicBezTo>
                  <a:cubicBezTo>
                    <a:pt x="3" y="37"/>
                    <a:pt x="4" y="37"/>
                    <a:pt x="5" y="37"/>
                  </a:cubicBezTo>
                  <a:cubicBezTo>
                    <a:pt x="0" y="42"/>
                    <a:pt x="5" y="39"/>
                    <a:pt x="5" y="38"/>
                  </a:cubicBezTo>
                  <a:cubicBezTo>
                    <a:pt x="6" y="31"/>
                    <a:pt x="15" y="32"/>
                    <a:pt x="19" y="30"/>
                  </a:cubicBezTo>
                  <a:cubicBezTo>
                    <a:pt x="17" y="31"/>
                    <a:pt x="17" y="26"/>
                    <a:pt x="20" y="29"/>
                  </a:cubicBezTo>
                  <a:cubicBezTo>
                    <a:pt x="19" y="19"/>
                    <a:pt x="26" y="16"/>
                    <a:pt x="30" y="9"/>
                  </a:cubicBezTo>
                  <a:cubicBezTo>
                    <a:pt x="32" y="4"/>
                    <a:pt x="32" y="2"/>
                    <a:pt x="28" y="0"/>
                  </a:cubicBezTo>
                  <a:cubicBezTo>
                    <a:pt x="24" y="3"/>
                    <a:pt x="22" y="7"/>
                    <a:pt x="20" y="10"/>
                  </a:cubicBezTo>
                  <a:cubicBezTo>
                    <a:pt x="17" y="8"/>
                    <a:pt x="18" y="5"/>
                    <a:pt x="15" y="4"/>
                  </a:cubicBezTo>
                  <a:cubicBezTo>
                    <a:pt x="16" y="9"/>
                    <a:pt x="14" y="28"/>
                    <a:pt x="7" y="26"/>
                  </a:cubicBezTo>
                  <a:cubicBezTo>
                    <a:pt x="6" y="24"/>
                    <a:pt x="4" y="20"/>
                    <a:pt x="4" y="19"/>
                  </a:cubicBezTo>
                  <a:cubicBezTo>
                    <a:pt x="3" y="20"/>
                    <a:pt x="2" y="20"/>
                    <a:pt x="1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3"/>
                    <a:pt x="3" y="30"/>
                    <a:pt x="5" y="2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38" name="Szabadkézi sokszög 228"/>
            <p:cNvSpPr>
              <a:spLocks/>
            </p:cNvSpPr>
            <p:nvPr/>
          </p:nvSpPr>
          <p:spPr bwMode="auto">
            <a:xfrm>
              <a:off x="12700" y="6230938"/>
              <a:ext cx="25400" cy="34925"/>
            </a:xfrm>
            <a:custGeom>
              <a:avLst/>
              <a:gdLst>
                <a:gd name="T0" fmla="*/ 8 w 8"/>
                <a:gd name="T1" fmla="*/ 0 h 11"/>
                <a:gd name="T2" fmla="*/ 2 w 8"/>
                <a:gd name="T3" fmla="*/ 1 h 11"/>
                <a:gd name="T4" fmla="*/ 0 w 8"/>
                <a:gd name="T5" fmla="*/ 5 h 11"/>
                <a:gd name="T6" fmla="*/ 8 w 8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1">
                  <a:moveTo>
                    <a:pt x="8" y="0"/>
                  </a:moveTo>
                  <a:cubicBezTo>
                    <a:pt x="6" y="1"/>
                    <a:pt x="4" y="1"/>
                    <a:pt x="2" y="1"/>
                  </a:cubicBezTo>
                  <a:cubicBezTo>
                    <a:pt x="3" y="3"/>
                    <a:pt x="2" y="4"/>
                    <a:pt x="0" y="5"/>
                  </a:cubicBezTo>
                  <a:cubicBezTo>
                    <a:pt x="2" y="11"/>
                    <a:pt x="8" y="2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39" name="Szabadkézi sokszög 229"/>
            <p:cNvSpPr>
              <a:spLocks/>
            </p:cNvSpPr>
            <p:nvPr/>
          </p:nvSpPr>
          <p:spPr bwMode="auto">
            <a:xfrm>
              <a:off x="15875" y="6618288"/>
              <a:ext cx="19050" cy="19050"/>
            </a:xfrm>
            <a:custGeom>
              <a:avLst/>
              <a:gdLst>
                <a:gd name="T0" fmla="*/ 4 w 6"/>
                <a:gd name="T1" fmla="*/ 0 h 6"/>
                <a:gd name="T2" fmla="*/ 0 w 6"/>
                <a:gd name="T3" fmla="*/ 0 h 6"/>
                <a:gd name="T4" fmla="*/ 4 w 6"/>
                <a:gd name="T5" fmla="*/ 5 h 6"/>
                <a:gd name="T6" fmla="*/ 4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3"/>
                    <a:pt x="4" y="6"/>
                    <a:pt x="4" y="5"/>
                  </a:cubicBezTo>
                  <a:cubicBezTo>
                    <a:pt x="6" y="3"/>
                    <a:pt x="2" y="3"/>
                    <a:pt x="4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40" name="Szabadkézi sokszög 230"/>
            <p:cNvSpPr>
              <a:spLocks/>
            </p:cNvSpPr>
            <p:nvPr/>
          </p:nvSpPr>
          <p:spPr bwMode="auto">
            <a:xfrm>
              <a:off x="6350" y="6421438"/>
              <a:ext cx="66675" cy="107950"/>
            </a:xfrm>
            <a:custGeom>
              <a:avLst/>
              <a:gdLst>
                <a:gd name="T0" fmla="*/ 1 w 21"/>
                <a:gd name="T1" fmla="*/ 34 h 34"/>
                <a:gd name="T2" fmla="*/ 14 w 21"/>
                <a:gd name="T3" fmla="*/ 20 h 34"/>
                <a:gd name="T4" fmla="*/ 18 w 21"/>
                <a:gd name="T5" fmla="*/ 10 h 34"/>
                <a:gd name="T6" fmla="*/ 17 w 21"/>
                <a:gd name="T7" fmla="*/ 9 h 34"/>
                <a:gd name="T8" fmla="*/ 20 w 21"/>
                <a:gd name="T9" fmla="*/ 5 h 34"/>
                <a:gd name="T10" fmla="*/ 18 w 21"/>
                <a:gd name="T11" fmla="*/ 6 h 34"/>
                <a:gd name="T12" fmla="*/ 10 w 21"/>
                <a:gd name="T13" fmla="*/ 0 h 34"/>
                <a:gd name="T14" fmla="*/ 11 w 21"/>
                <a:gd name="T15" fmla="*/ 10 h 34"/>
                <a:gd name="T16" fmla="*/ 0 w 21"/>
                <a:gd name="T17" fmla="*/ 16 h 34"/>
                <a:gd name="T18" fmla="*/ 0 w 21"/>
                <a:gd name="T19" fmla="*/ 33 h 34"/>
                <a:gd name="T20" fmla="*/ 1 w 21"/>
                <a:gd name="T2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4">
                  <a:moveTo>
                    <a:pt x="1" y="34"/>
                  </a:moveTo>
                  <a:cubicBezTo>
                    <a:pt x="5" y="29"/>
                    <a:pt x="14" y="24"/>
                    <a:pt x="14" y="20"/>
                  </a:cubicBezTo>
                  <a:cubicBezTo>
                    <a:pt x="15" y="17"/>
                    <a:pt x="13" y="10"/>
                    <a:pt x="18" y="10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8" y="9"/>
                    <a:pt x="21" y="5"/>
                    <a:pt x="20" y="5"/>
                  </a:cubicBezTo>
                  <a:cubicBezTo>
                    <a:pt x="19" y="4"/>
                    <a:pt x="19" y="4"/>
                    <a:pt x="18" y="6"/>
                  </a:cubicBezTo>
                  <a:cubicBezTo>
                    <a:pt x="20" y="1"/>
                    <a:pt x="13" y="0"/>
                    <a:pt x="10" y="0"/>
                  </a:cubicBezTo>
                  <a:cubicBezTo>
                    <a:pt x="7" y="2"/>
                    <a:pt x="11" y="7"/>
                    <a:pt x="11" y="10"/>
                  </a:cubicBezTo>
                  <a:cubicBezTo>
                    <a:pt x="11" y="13"/>
                    <a:pt x="3" y="15"/>
                    <a:pt x="0" y="1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1"/>
                    <a:pt x="1" y="3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41" name="Szabadkézi sokszög 231"/>
            <p:cNvSpPr>
              <a:spLocks/>
            </p:cNvSpPr>
            <p:nvPr/>
          </p:nvSpPr>
          <p:spPr bwMode="auto">
            <a:xfrm>
              <a:off x="250825" y="597058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42" name="Szabadkézi sokszög 232"/>
            <p:cNvSpPr>
              <a:spLocks/>
            </p:cNvSpPr>
            <p:nvPr/>
          </p:nvSpPr>
          <p:spPr bwMode="auto">
            <a:xfrm>
              <a:off x="234950" y="5681663"/>
              <a:ext cx="31750" cy="12700"/>
            </a:xfrm>
            <a:custGeom>
              <a:avLst/>
              <a:gdLst>
                <a:gd name="T0" fmla="*/ 10 w 10"/>
                <a:gd name="T1" fmla="*/ 4 h 4"/>
                <a:gd name="T2" fmla="*/ 6 w 10"/>
                <a:gd name="T3" fmla="*/ 0 h 4"/>
                <a:gd name="T4" fmla="*/ 10 w 1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cubicBezTo>
                    <a:pt x="8" y="3"/>
                    <a:pt x="7" y="1"/>
                    <a:pt x="6" y="0"/>
                  </a:cubicBezTo>
                  <a:cubicBezTo>
                    <a:pt x="0" y="1"/>
                    <a:pt x="9" y="4"/>
                    <a:pt x="10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43" name="Szabadkézi sokszög 233"/>
            <p:cNvSpPr>
              <a:spLocks/>
            </p:cNvSpPr>
            <p:nvPr/>
          </p:nvSpPr>
          <p:spPr bwMode="auto">
            <a:xfrm>
              <a:off x="225425" y="5662613"/>
              <a:ext cx="31750" cy="31750"/>
            </a:xfrm>
            <a:custGeom>
              <a:avLst/>
              <a:gdLst>
                <a:gd name="T0" fmla="*/ 8 w 10"/>
                <a:gd name="T1" fmla="*/ 0 h 10"/>
                <a:gd name="T2" fmla="*/ 5 w 10"/>
                <a:gd name="T3" fmla="*/ 6 h 10"/>
                <a:gd name="T4" fmla="*/ 4 w 10"/>
                <a:gd name="T5" fmla="*/ 8 h 10"/>
                <a:gd name="T6" fmla="*/ 5 w 10"/>
                <a:gd name="T7" fmla="*/ 10 h 10"/>
                <a:gd name="T8" fmla="*/ 10 w 10"/>
                <a:gd name="T9" fmla="*/ 2 h 10"/>
                <a:gd name="T10" fmla="*/ 8 w 10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0">
                  <a:moveTo>
                    <a:pt x="8" y="0"/>
                  </a:moveTo>
                  <a:cubicBezTo>
                    <a:pt x="6" y="0"/>
                    <a:pt x="0" y="6"/>
                    <a:pt x="5" y="6"/>
                  </a:cubicBezTo>
                  <a:cubicBezTo>
                    <a:pt x="5" y="7"/>
                    <a:pt x="4" y="8"/>
                    <a:pt x="4" y="8"/>
                  </a:cubicBezTo>
                  <a:cubicBezTo>
                    <a:pt x="4" y="8"/>
                    <a:pt x="5" y="8"/>
                    <a:pt x="5" y="10"/>
                  </a:cubicBezTo>
                  <a:cubicBezTo>
                    <a:pt x="7" y="8"/>
                    <a:pt x="10" y="4"/>
                    <a:pt x="10" y="2"/>
                  </a:cubicBezTo>
                  <a:cubicBezTo>
                    <a:pt x="9" y="3"/>
                    <a:pt x="8" y="2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44" name="Szabadkézi sokszög 234"/>
            <p:cNvSpPr>
              <a:spLocks/>
            </p:cNvSpPr>
            <p:nvPr/>
          </p:nvSpPr>
          <p:spPr bwMode="auto">
            <a:xfrm>
              <a:off x="231775" y="5688013"/>
              <a:ext cx="6350" cy="9525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0"/>
                    <a:pt x="0" y="3"/>
                    <a:pt x="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45" name="Szabadkézi sokszög 235"/>
            <p:cNvSpPr>
              <a:spLocks/>
            </p:cNvSpPr>
            <p:nvPr/>
          </p:nvSpPr>
          <p:spPr bwMode="auto">
            <a:xfrm>
              <a:off x="244475" y="5745163"/>
              <a:ext cx="38100" cy="44450"/>
            </a:xfrm>
            <a:custGeom>
              <a:avLst/>
              <a:gdLst>
                <a:gd name="T0" fmla="*/ 8 w 12"/>
                <a:gd name="T1" fmla="*/ 12 h 14"/>
                <a:gd name="T2" fmla="*/ 6 w 12"/>
                <a:gd name="T3" fmla="*/ 9 h 14"/>
                <a:gd name="T4" fmla="*/ 7 w 12"/>
                <a:gd name="T5" fmla="*/ 2 h 14"/>
                <a:gd name="T6" fmla="*/ 0 w 12"/>
                <a:gd name="T7" fmla="*/ 10 h 14"/>
                <a:gd name="T8" fmla="*/ 2 w 12"/>
                <a:gd name="T9" fmla="*/ 13 h 14"/>
                <a:gd name="T10" fmla="*/ 8 w 12"/>
                <a:gd name="T1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4">
                  <a:moveTo>
                    <a:pt x="8" y="12"/>
                  </a:moveTo>
                  <a:cubicBezTo>
                    <a:pt x="7" y="11"/>
                    <a:pt x="10" y="9"/>
                    <a:pt x="6" y="9"/>
                  </a:cubicBezTo>
                  <a:cubicBezTo>
                    <a:pt x="11" y="7"/>
                    <a:pt x="12" y="0"/>
                    <a:pt x="7" y="2"/>
                  </a:cubicBezTo>
                  <a:cubicBezTo>
                    <a:pt x="3" y="3"/>
                    <a:pt x="4" y="9"/>
                    <a:pt x="0" y="10"/>
                  </a:cubicBezTo>
                  <a:cubicBezTo>
                    <a:pt x="0" y="11"/>
                    <a:pt x="3" y="10"/>
                    <a:pt x="2" y="13"/>
                  </a:cubicBezTo>
                  <a:cubicBezTo>
                    <a:pt x="5" y="14"/>
                    <a:pt x="5" y="11"/>
                    <a:pt x="8" y="1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46" name="Szabadkézi sokszög 236"/>
            <p:cNvSpPr>
              <a:spLocks/>
            </p:cNvSpPr>
            <p:nvPr/>
          </p:nvSpPr>
          <p:spPr bwMode="auto">
            <a:xfrm>
              <a:off x="215900" y="5811838"/>
              <a:ext cx="38100" cy="60325"/>
            </a:xfrm>
            <a:custGeom>
              <a:avLst/>
              <a:gdLst>
                <a:gd name="T0" fmla="*/ 4 w 12"/>
                <a:gd name="T1" fmla="*/ 3 h 19"/>
                <a:gd name="T2" fmla="*/ 0 w 12"/>
                <a:gd name="T3" fmla="*/ 18 h 19"/>
                <a:gd name="T4" fmla="*/ 9 w 12"/>
                <a:gd name="T5" fmla="*/ 0 h 19"/>
                <a:gd name="T6" fmla="*/ 4 w 12"/>
                <a:gd name="T7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9">
                  <a:moveTo>
                    <a:pt x="4" y="3"/>
                  </a:moveTo>
                  <a:cubicBezTo>
                    <a:pt x="0" y="1"/>
                    <a:pt x="0" y="14"/>
                    <a:pt x="0" y="18"/>
                  </a:cubicBezTo>
                  <a:cubicBezTo>
                    <a:pt x="5" y="19"/>
                    <a:pt x="12" y="5"/>
                    <a:pt x="9" y="0"/>
                  </a:cubicBezTo>
                  <a:cubicBezTo>
                    <a:pt x="7" y="0"/>
                    <a:pt x="3" y="0"/>
                    <a:pt x="4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47" name="Szabadkézi sokszög 237"/>
            <p:cNvSpPr>
              <a:spLocks/>
            </p:cNvSpPr>
            <p:nvPr/>
          </p:nvSpPr>
          <p:spPr bwMode="auto">
            <a:xfrm>
              <a:off x="104775" y="5519738"/>
              <a:ext cx="82550" cy="161925"/>
            </a:xfrm>
            <a:custGeom>
              <a:avLst/>
              <a:gdLst>
                <a:gd name="T0" fmla="*/ 13 w 26"/>
                <a:gd name="T1" fmla="*/ 43 h 51"/>
                <a:gd name="T2" fmla="*/ 16 w 26"/>
                <a:gd name="T3" fmla="*/ 39 h 51"/>
                <a:gd name="T4" fmla="*/ 15 w 26"/>
                <a:gd name="T5" fmla="*/ 32 h 51"/>
                <a:gd name="T6" fmla="*/ 26 w 26"/>
                <a:gd name="T7" fmla="*/ 1 h 51"/>
                <a:gd name="T8" fmla="*/ 17 w 26"/>
                <a:gd name="T9" fmla="*/ 12 h 51"/>
                <a:gd name="T10" fmla="*/ 9 w 26"/>
                <a:gd name="T11" fmla="*/ 18 h 51"/>
                <a:gd name="T12" fmla="*/ 8 w 26"/>
                <a:gd name="T13" fmla="*/ 23 h 51"/>
                <a:gd name="T14" fmla="*/ 1 w 26"/>
                <a:gd name="T15" fmla="*/ 37 h 51"/>
                <a:gd name="T16" fmla="*/ 0 w 26"/>
                <a:gd name="T17" fmla="*/ 47 h 51"/>
                <a:gd name="T18" fmla="*/ 1 w 26"/>
                <a:gd name="T19" fmla="*/ 50 h 51"/>
                <a:gd name="T20" fmla="*/ 13 w 26"/>
                <a:gd name="T21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51">
                  <a:moveTo>
                    <a:pt x="13" y="43"/>
                  </a:moveTo>
                  <a:cubicBezTo>
                    <a:pt x="13" y="44"/>
                    <a:pt x="16" y="39"/>
                    <a:pt x="16" y="39"/>
                  </a:cubicBezTo>
                  <a:cubicBezTo>
                    <a:pt x="18" y="34"/>
                    <a:pt x="14" y="37"/>
                    <a:pt x="15" y="32"/>
                  </a:cubicBezTo>
                  <a:cubicBezTo>
                    <a:pt x="21" y="23"/>
                    <a:pt x="23" y="12"/>
                    <a:pt x="26" y="1"/>
                  </a:cubicBezTo>
                  <a:cubicBezTo>
                    <a:pt x="19" y="0"/>
                    <a:pt x="19" y="5"/>
                    <a:pt x="17" y="12"/>
                  </a:cubicBezTo>
                  <a:cubicBezTo>
                    <a:pt x="16" y="14"/>
                    <a:pt x="8" y="24"/>
                    <a:pt x="9" y="18"/>
                  </a:cubicBezTo>
                  <a:cubicBezTo>
                    <a:pt x="8" y="19"/>
                    <a:pt x="7" y="21"/>
                    <a:pt x="8" y="23"/>
                  </a:cubicBezTo>
                  <a:cubicBezTo>
                    <a:pt x="11" y="21"/>
                    <a:pt x="4" y="35"/>
                    <a:pt x="1" y="37"/>
                  </a:cubicBezTo>
                  <a:cubicBezTo>
                    <a:pt x="1" y="41"/>
                    <a:pt x="2" y="43"/>
                    <a:pt x="0" y="47"/>
                  </a:cubicBezTo>
                  <a:cubicBezTo>
                    <a:pt x="3" y="45"/>
                    <a:pt x="1" y="50"/>
                    <a:pt x="1" y="50"/>
                  </a:cubicBezTo>
                  <a:cubicBezTo>
                    <a:pt x="9" y="51"/>
                    <a:pt x="7" y="38"/>
                    <a:pt x="13" y="4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48" name="Szabadkézi sokszög 238"/>
            <p:cNvSpPr>
              <a:spLocks/>
            </p:cNvSpPr>
            <p:nvPr/>
          </p:nvSpPr>
          <p:spPr bwMode="auto">
            <a:xfrm>
              <a:off x="193675" y="5700713"/>
              <a:ext cx="47625" cy="85725"/>
            </a:xfrm>
            <a:custGeom>
              <a:avLst/>
              <a:gdLst>
                <a:gd name="T0" fmla="*/ 4 w 15"/>
                <a:gd name="T1" fmla="*/ 26 h 27"/>
                <a:gd name="T2" fmla="*/ 7 w 15"/>
                <a:gd name="T3" fmla="*/ 22 h 27"/>
                <a:gd name="T4" fmla="*/ 5 w 15"/>
                <a:gd name="T5" fmla="*/ 23 h 27"/>
                <a:gd name="T6" fmla="*/ 9 w 15"/>
                <a:gd name="T7" fmla="*/ 19 h 27"/>
                <a:gd name="T8" fmla="*/ 10 w 15"/>
                <a:gd name="T9" fmla="*/ 7 h 27"/>
                <a:gd name="T10" fmla="*/ 8 w 15"/>
                <a:gd name="T11" fmla="*/ 0 h 27"/>
                <a:gd name="T12" fmla="*/ 3 w 15"/>
                <a:gd name="T13" fmla="*/ 18 h 27"/>
                <a:gd name="T14" fmla="*/ 4 w 15"/>
                <a:gd name="T15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27">
                  <a:moveTo>
                    <a:pt x="4" y="26"/>
                  </a:moveTo>
                  <a:cubicBezTo>
                    <a:pt x="5" y="25"/>
                    <a:pt x="6" y="23"/>
                    <a:pt x="7" y="22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5" y="19"/>
                    <a:pt x="14" y="20"/>
                    <a:pt x="9" y="19"/>
                  </a:cubicBezTo>
                  <a:cubicBezTo>
                    <a:pt x="11" y="13"/>
                    <a:pt x="15" y="14"/>
                    <a:pt x="10" y="7"/>
                  </a:cubicBezTo>
                  <a:cubicBezTo>
                    <a:pt x="7" y="1"/>
                    <a:pt x="11" y="4"/>
                    <a:pt x="8" y="0"/>
                  </a:cubicBezTo>
                  <a:cubicBezTo>
                    <a:pt x="8" y="7"/>
                    <a:pt x="5" y="12"/>
                    <a:pt x="3" y="18"/>
                  </a:cubicBezTo>
                  <a:cubicBezTo>
                    <a:pt x="0" y="27"/>
                    <a:pt x="4" y="20"/>
                    <a:pt x="4" y="2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49" name="Szabadkézi sokszög 239"/>
            <p:cNvSpPr>
              <a:spLocks/>
            </p:cNvSpPr>
            <p:nvPr/>
          </p:nvSpPr>
          <p:spPr bwMode="auto">
            <a:xfrm>
              <a:off x="57150" y="5294313"/>
              <a:ext cx="66675" cy="53975"/>
            </a:xfrm>
            <a:custGeom>
              <a:avLst/>
              <a:gdLst>
                <a:gd name="T0" fmla="*/ 1 w 21"/>
                <a:gd name="T1" fmla="*/ 5 h 17"/>
                <a:gd name="T2" fmla="*/ 0 w 21"/>
                <a:gd name="T3" fmla="*/ 4 h 17"/>
                <a:gd name="T4" fmla="*/ 7 w 21"/>
                <a:gd name="T5" fmla="*/ 11 h 17"/>
                <a:gd name="T6" fmla="*/ 17 w 21"/>
                <a:gd name="T7" fmla="*/ 17 h 17"/>
                <a:gd name="T8" fmla="*/ 12 w 21"/>
                <a:gd name="T9" fmla="*/ 4 h 17"/>
                <a:gd name="T10" fmla="*/ 2 w 21"/>
                <a:gd name="T11" fmla="*/ 0 h 17"/>
                <a:gd name="T12" fmla="*/ 1 w 21"/>
                <a:gd name="T1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7">
                  <a:moveTo>
                    <a:pt x="1" y="5"/>
                  </a:moveTo>
                  <a:cubicBezTo>
                    <a:pt x="1" y="5"/>
                    <a:pt x="0" y="4"/>
                    <a:pt x="0" y="4"/>
                  </a:cubicBezTo>
                  <a:cubicBezTo>
                    <a:pt x="3" y="7"/>
                    <a:pt x="6" y="8"/>
                    <a:pt x="7" y="11"/>
                  </a:cubicBezTo>
                  <a:cubicBezTo>
                    <a:pt x="9" y="17"/>
                    <a:pt x="13" y="13"/>
                    <a:pt x="17" y="17"/>
                  </a:cubicBezTo>
                  <a:cubicBezTo>
                    <a:pt x="21" y="12"/>
                    <a:pt x="7" y="9"/>
                    <a:pt x="12" y="4"/>
                  </a:cubicBezTo>
                  <a:cubicBezTo>
                    <a:pt x="12" y="0"/>
                    <a:pt x="3" y="5"/>
                    <a:pt x="2" y="0"/>
                  </a:cubicBezTo>
                  <a:cubicBezTo>
                    <a:pt x="1" y="2"/>
                    <a:pt x="0" y="3"/>
                    <a:pt x="1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50" name="Szabadkézi sokszög 240"/>
            <p:cNvSpPr>
              <a:spLocks/>
            </p:cNvSpPr>
            <p:nvPr/>
          </p:nvSpPr>
          <p:spPr bwMode="auto">
            <a:xfrm>
              <a:off x="263525" y="5862638"/>
              <a:ext cx="25400" cy="31750"/>
            </a:xfrm>
            <a:custGeom>
              <a:avLst/>
              <a:gdLst>
                <a:gd name="T0" fmla="*/ 8 w 8"/>
                <a:gd name="T1" fmla="*/ 0 h 10"/>
                <a:gd name="T2" fmla="*/ 5 w 8"/>
                <a:gd name="T3" fmla="*/ 1 h 10"/>
                <a:gd name="T4" fmla="*/ 2 w 8"/>
                <a:gd name="T5" fmla="*/ 5 h 10"/>
                <a:gd name="T6" fmla="*/ 2 w 8"/>
                <a:gd name="T7" fmla="*/ 10 h 10"/>
                <a:gd name="T8" fmla="*/ 8 w 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0">
                  <a:moveTo>
                    <a:pt x="8" y="0"/>
                  </a:moveTo>
                  <a:cubicBezTo>
                    <a:pt x="8" y="0"/>
                    <a:pt x="5" y="0"/>
                    <a:pt x="5" y="1"/>
                  </a:cubicBezTo>
                  <a:cubicBezTo>
                    <a:pt x="6" y="3"/>
                    <a:pt x="3" y="3"/>
                    <a:pt x="2" y="5"/>
                  </a:cubicBezTo>
                  <a:cubicBezTo>
                    <a:pt x="5" y="8"/>
                    <a:pt x="0" y="7"/>
                    <a:pt x="2" y="10"/>
                  </a:cubicBezTo>
                  <a:cubicBezTo>
                    <a:pt x="4" y="9"/>
                    <a:pt x="8" y="4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51" name="Szabadkézi sokszög 241"/>
            <p:cNvSpPr>
              <a:spLocks/>
            </p:cNvSpPr>
            <p:nvPr/>
          </p:nvSpPr>
          <p:spPr bwMode="auto">
            <a:xfrm>
              <a:off x="231775" y="5513388"/>
              <a:ext cx="34925" cy="69850"/>
            </a:xfrm>
            <a:custGeom>
              <a:avLst/>
              <a:gdLst>
                <a:gd name="T0" fmla="*/ 0 w 11"/>
                <a:gd name="T1" fmla="*/ 1 h 22"/>
                <a:gd name="T2" fmla="*/ 3 w 11"/>
                <a:gd name="T3" fmla="*/ 16 h 22"/>
                <a:gd name="T4" fmla="*/ 9 w 11"/>
                <a:gd name="T5" fmla="*/ 13 h 22"/>
                <a:gd name="T6" fmla="*/ 2 w 11"/>
                <a:gd name="T7" fmla="*/ 6 h 22"/>
                <a:gd name="T8" fmla="*/ 2 w 11"/>
                <a:gd name="T9" fmla="*/ 1 h 22"/>
                <a:gd name="T10" fmla="*/ 0 w 11"/>
                <a:gd name="T11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2">
                  <a:moveTo>
                    <a:pt x="0" y="1"/>
                  </a:moveTo>
                  <a:cubicBezTo>
                    <a:pt x="0" y="6"/>
                    <a:pt x="4" y="11"/>
                    <a:pt x="3" y="16"/>
                  </a:cubicBezTo>
                  <a:cubicBezTo>
                    <a:pt x="11" y="18"/>
                    <a:pt x="7" y="22"/>
                    <a:pt x="9" y="13"/>
                  </a:cubicBezTo>
                  <a:cubicBezTo>
                    <a:pt x="6" y="13"/>
                    <a:pt x="3" y="2"/>
                    <a:pt x="2" y="6"/>
                  </a:cubicBezTo>
                  <a:cubicBezTo>
                    <a:pt x="2" y="4"/>
                    <a:pt x="2" y="3"/>
                    <a:pt x="2" y="1"/>
                  </a:cubicBezTo>
                  <a:cubicBezTo>
                    <a:pt x="2" y="0"/>
                    <a:pt x="0" y="3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52" name="Szabadkézi sokszög 242"/>
            <p:cNvSpPr>
              <a:spLocks/>
            </p:cNvSpPr>
            <p:nvPr/>
          </p:nvSpPr>
          <p:spPr bwMode="auto">
            <a:xfrm>
              <a:off x="88900" y="5437188"/>
              <a:ext cx="31750" cy="31750"/>
            </a:xfrm>
            <a:custGeom>
              <a:avLst/>
              <a:gdLst>
                <a:gd name="T0" fmla="*/ 9 w 10"/>
                <a:gd name="T1" fmla="*/ 10 h 10"/>
                <a:gd name="T2" fmla="*/ 10 w 10"/>
                <a:gd name="T3" fmla="*/ 1 h 10"/>
                <a:gd name="T4" fmla="*/ 0 w 10"/>
                <a:gd name="T5" fmla="*/ 7 h 10"/>
                <a:gd name="T6" fmla="*/ 9 w 10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0">
                  <a:moveTo>
                    <a:pt x="9" y="10"/>
                  </a:moveTo>
                  <a:cubicBezTo>
                    <a:pt x="9" y="8"/>
                    <a:pt x="10" y="1"/>
                    <a:pt x="10" y="1"/>
                  </a:cubicBezTo>
                  <a:cubicBezTo>
                    <a:pt x="3" y="0"/>
                    <a:pt x="4" y="6"/>
                    <a:pt x="0" y="7"/>
                  </a:cubicBezTo>
                  <a:cubicBezTo>
                    <a:pt x="0" y="10"/>
                    <a:pt x="6" y="10"/>
                    <a:pt x="9" y="1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53" name="Szabadkézi sokszög 243"/>
            <p:cNvSpPr>
              <a:spLocks/>
            </p:cNvSpPr>
            <p:nvPr/>
          </p:nvSpPr>
          <p:spPr bwMode="auto">
            <a:xfrm>
              <a:off x="76200" y="5475288"/>
              <a:ext cx="38100" cy="31750"/>
            </a:xfrm>
            <a:custGeom>
              <a:avLst/>
              <a:gdLst>
                <a:gd name="T0" fmla="*/ 3 w 12"/>
                <a:gd name="T1" fmla="*/ 10 h 10"/>
                <a:gd name="T2" fmla="*/ 9 w 12"/>
                <a:gd name="T3" fmla="*/ 0 h 10"/>
                <a:gd name="T4" fmla="*/ 3 w 1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0">
                  <a:moveTo>
                    <a:pt x="3" y="10"/>
                  </a:moveTo>
                  <a:cubicBezTo>
                    <a:pt x="6" y="8"/>
                    <a:pt x="12" y="6"/>
                    <a:pt x="9" y="0"/>
                  </a:cubicBezTo>
                  <a:cubicBezTo>
                    <a:pt x="3" y="1"/>
                    <a:pt x="0" y="3"/>
                    <a:pt x="3" y="1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54" name="Szabadkézi sokszög 244"/>
            <p:cNvSpPr>
              <a:spLocks/>
            </p:cNvSpPr>
            <p:nvPr/>
          </p:nvSpPr>
          <p:spPr bwMode="auto">
            <a:xfrm>
              <a:off x="98425" y="5332413"/>
              <a:ext cx="127000" cy="149225"/>
            </a:xfrm>
            <a:custGeom>
              <a:avLst/>
              <a:gdLst>
                <a:gd name="T0" fmla="*/ 17 w 40"/>
                <a:gd name="T1" fmla="*/ 20 h 47"/>
                <a:gd name="T2" fmla="*/ 24 w 40"/>
                <a:gd name="T3" fmla="*/ 29 h 47"/>
                <a:gd name="T4" fmla="*/ 35 w 40"/>
                <a:gd name="T5" fmla="*/ 45 h 47"/>
                <a:gd name="T6" fmla="*/ 39 w 40"/>
                <a:gd name="T7" fmla="*/ 47 h 47"/>
                <a:gd name="T8" fmla="*/ 30 w 40"/>
                <a:gd name="T9" fmla="*/ 33 h 47"/>
                <a:gd name="T10" fmla="*/ 24 w 40"/>
                <a:gd name="T11" fmla="*/ 21 h 47"/>
                <a:gd name="T12" fmla="*/ 14 w 40"/>
                <a:gd name="T13" fmla="*/ 7 h 47"/>
                <a:gd name="T14" fmla="*/ 11 w 40"/>
                <a:gd name="T15" fmla="*/ 10 h 47"/>
                <a:gd name="T16" fmla="*/ 17 w 40"/>
                <a:gd name="T17" fmla="*/ 2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7">
                  <a:moveTo>
                    <a:pt x="17" y="20"/>
                  </a:moveTo>
                  <a:cubicBezTo>
                    <a:pt x="21" y="23"/>
                    <a:pt x="23" y="25"/>
                    <a:pt x="24" y="29"/>
                  </a:cubicBezTo>
                  <a:cubicBezTo>
                    <a:pt x="27" y="26"/>
                    <a:pt x="36" y="42"/>
                    <a:pt x="35" y="45"/>
                  </a:cubicBezTo>
                  <a:cubicBezTo>
                    <a:pt x="37" y="43"/>
                    <a:pt x="37" y="47"/>
                    <a:pt x="39" y="47"/>
                  </a:cubicBezTo>
                  <a:cubicBezTo>
                    <a:pt x="40" y="44"/>
                    <a:pt x="36" y="28"/>
                    <a:pt x="30" y="33"/>
                  </a:cubicBezTo>
                  <a:cubicBezTo>
                    <a:pt x="32" y="27"/>
                    <a:pt x="27" y="26"/>
                    <a:pt x="24" y="21"/>
                  </a:cubicBezTo>
                  <a:cubicBezTo>
                    <a:pt x="21" y="18"/>
                    <a:pt x="14" y="11"/>
                    <a:pt x="14" y="7"/>
                  </a:cubicBezTo>
                  <a:cubicBezTo>
                    <a:pt x="14" y="4"/>
                    <a:pt x="0" y="0"/>
                    <a:pt x="11" y="10"/>
                  </a:cubicBezTo>
                  <a:cubicBezTo>
                    <a:pt x="14" y="14"/>
                    <a:pt x="13" y="16"/>
                    <a:pt x="17" y="2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55" name="Szabadkézi sokszög 245"/>
            <p:cNvSpPr>
              <a:spLocks/>
            </p:cNvSpPr>
            <p:nvPr/>
          </p:nvSpPr>
          <p:spPr bwMode="auto">
            <a:xfrm>
              <a:off x="215900" y="5481638"/>
              <a:ext cx="22225" cy="22225"/>
            </a:xfrm>
            <a:custGeom>
              <a:avLst/>
              <a:gdLst>
                <a:gd name="T0" fmla="*/ 1 w 7"/>
                <a:gd name="T1" fmla="*/ 5 h 7"/>
                <a:gd name="T2" fmla="*/ 7 w 7"/>
                <a:gd name="T3" fmla="*/ 7 h 7"/>
                <a:gd name="T4" fmla="*/ 4 w 7"/>
                <a:gd name="T5" fmla="*/ 4 h 7"/>
                <a:gd name="T6" fmla="*/ 5 w 7"/>
                <a:gd name="T7" fmla="*/ 1 h 7"/>
                <a:gd name="T8" fmla="*/ 4 w 7"/>
                <a:gd name="T9" fmla="*/ 0 h 7"/>
                <a:gd name="T10" fmla="*/ 1 w 7"/>
                <a:gd name="T1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1" y="7"/>
                    <a:pt x="7" y="6"/>
                    <a:pt x="7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5" y="4"/>
                    <a:pt x="5" y="3"/>
                    <a:pt x="5" y="1"/>
                  </a:cubicBezTo>
                  <a:cubicBezTo>
                    <a:pt x="3" y="3"/>
                    <a:pt x="3" y="2"/>
                    <a:pt x="4" y="0"/>
                  </a:cubicBezTo>
                  <a:cubicBezTo>
                    <a:pt x="3" y="0"/>
                    <a:pt x="0" y="5"/>
                    <a:pt x="1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56" name="Szabadkézi sokszög 246"/>
            <p:cNvSpPr>
              <a:spLocks/>
            </p:cNvSpPr>
            <p:nvPr/>
          </p:nvSpPr>
          <p:spPr bwMode="auto">
            <a:xfrm>
              <a:off x="88900" y="5487988"/>
              <a:ext cx="63500" cy="114300"/>
            </a:xfrm>
            <a:custGeom>
              <a:avLst/>
              <a:gdLst>
                <a:gd name="T0" fmla="*/ 6 w 20"/>
                <a:gd name="T1" fmla="*/ 36 h 36"/>
                <a:gd name="T2" fmla="*/ 6 w 20"/>
                <a:gd name="T3" fmla="*/ 31 h 36"/>
                <a:gd name="T4" fmla="*/ 15 w 20"/>
                <a:gd name="T5" fmla="*/ 27 h 36"/>
                <a:gd name="T6" fmla="*/ 15 w 20"/>
                <a:gd name="T7" fmla="*/ 11 h 36"/>
                <a:gd name="T8" fmla="*/ 20 w 20"/>
                <a:gd name="T9" fmla="*/ 5 h 36"/>
                <a:gd name="T10" fmla="*/ 18 w 20"/>
                <a:gd name="T11" fmla="*/ 0 h 36"/>
                <a:gd name="T12" fmla="*/ 9 w 20"/>
                <a:gd name="T13" fmla="*/ 14 h 36"/>
                <a:gd name="T14" fmla="*/ 2 w 20"/>
                <a:gd name="T15" fmla="*/ 16 h 36"/>
                <a:gd name="T16" fmla="*/ 6 w 20"/>
                <a:gd name="T1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6">
                  <a:moveTo>
                    <a:pt x="6" y="36"/>
                  </a:moveTo>
                  <a:cubicBezTo>
                    <a:pt x="5" y="35"/>
                    <a:pt x="9" y="30"/>
                    <a:pt x="6" y="31"/>
                  </a:cubicBezTo>
                  <a:cubicBezTo>
                    <a:pt x="7" y="28"/>
                    <a:pt x="12" y="27"/>
                    <a:pt x="15" y="27"/>
                  </a:cubicBezTo>
                  <a:cubicBezTo>
                    <a:pt x="11" y="25"/>
                    <a:pt x="14" y="14"/>
                    <a:pt x="15" y="11"/>
                  </a:cubicBezTo>
                  <a:cubicBezTo>
                    <a:pt x="17" y="9"/>
                    <a:pt x="18" y="7"/>
                    <a:pt x="20" y="5"/>
                  </a:cubicBezTo>
                  <a:cubicBezTo>
                    <a:pt x="19" y="5"/>
                    <a:pt x="18" y="0"/>
                    <a:pt x="18" y="0"/>
                  </a:cubicBezTo>
                  <a:cubicBezTo>
                    <a:pt x="11" y="0"/>
                    <a:pt x="11" y="14"/>
                    <a:pt x="9" y="14"/>
                  </a:cubicBezTo>
                  <a:cubicBezTo>
                    <a:pt x="3" y="19"/>
                    <a:pt x="7" y="16"/>
                    <a:pt x="2" y="16"/>
                  </a:cubicBezTo>
                  <a:cubicBezTo>
                    <a:pt x="3" y="19"/>
                    <a:pt x="0" y="33"/>
                    <a:pt x="6" y="3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57" name="Szabadkézi sokszög 247"/>
            <p:cNvSpPr>
              <a:spLocks/>
            </p:cNvSpPr>
            <p:nvPr/>
          </p:nvSpPr>
          <p:spPr bwMode="auto">
            <a:xfrm>
              <a:off x="2397125" y="6834188"/>
              <a:ext cx="101600" cy="25400"/>
            </a:xfrm>
            <a:custGeom>
              <a:avLst/>
              <a:gdLst>
                <a:gd name="T0" fmla="*/ 28 w 32"/>
                <a:gd name="T1" fmla="*/ 6 h 8"/>
                <a:gd name="T2" fmla="*/ 30 w 32"/>
                <a:gd name="T3" fmla="*/ 8 h 8"/>
                <a:gd name="T4" fmla="*/ 13 w 32"/>
                <a:gd name="T5" fmla="*/ 0 h 8"/>
                <a:gd name="T6" fmla="*/ 0 w 32"/>
                <a:gd name="T7" fmla="*/ 1 h 8"/>
                <a:gd name="T8" fmla="*/ 28 w 32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8">
                  <a:moveTo>
                    <a:pt x="28" y="6"/>
                  </a:moveTo>
                  <a:cubicBezTo>
                    <a:pt x="29" y="7"/>
                    <a:pt x="30" y="7"/>
                    <a:pt x="30" y="8"/>
                  </a:cubicBezTo>
                  <a:cubicBezTo>
                    <a:pt x="32" y="4"/>
                    <a:pt x="16" y="0"/>
                    <a:pt x="13" y="0"/>
                  </a:cubicBezTo>
                  <a:cubicBezTo>
                    <a:pt x="9" y="0"/>
                    <a:pt x="0" y="1"/>
                    <a:pt x="0" y="1"/>
                  </a:cubicBezTo>
                  <a:cubicBezTo>
                    <a:pt x="4" y="2"/>
                    <a:pt x="26" y="8"/>
                    <a:pt x="28" y="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58" name="Szabadkézi sokszög 248"/>
            <p:cNvSpPr>
              <a:spLocks/>
            </p:cNvSpPr>
            <p:nvPr/>
          </p:nvSpPr>
          <p:spPr bwMode="auto">
            <a:xfrm>
              <a:off x="260350" y="5580063"/>
              <a:ext cx="15875" cy="28575"/>
            </a:xfrm>
            <a:custGeom>
              <a:avLst/>
              <a:gdLst>
                <a:gd name="T0" fmla="*/ 5 w 5"/>
                <a:gd name="T1" fmla="*/ 9 h 9"/>
                <a:gd name="T2" fmla="*/ 5 w 5"/>
                <a:gd name="T3" fmla="*/ 6 h 9"/>
                <a:gd name="T4" fmla="*/ 2 w 5"/>
                <a:gd name="T5" fmla="*/ 1 h 9"/>
                <a:gd name="T6" fmla="*/ 0 w 5"/>
                <a:gd name="T7" fmla="*/ 4 h 9"/>
                <a:gd name="T8" fmla="*/ 5 w 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5" y="9"/>
                  </a:moveTo>
                  <a:cubicBezTo>
                    <a:pt x="5" y="8"/>
                    <a:pt x="5" y="7"/>
                    <a:pt x="5" y="6"/>
                  </a:cubicBezTo>
                  <a:cubicBezTo>
                    <a:pt x="5" y="9"/>
                    <a:pt x="2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7"/>
                    <a:pt x="3" y="7"/>
                    <a:pt x="5" y="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59" name="Szabadkézi sokszög 249"/>
            <p:cNvSpPr>
              <a:spLocks/>
            </p:cNvSpPr>
            <p:nvPr/>
          </p:nvSpPr>
          <p:spPr bwMode="auto">
            <a:xfrm>
              <a:off x="260350" y="55927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60" name="Szabadkézi sokszög 250"/>
            <p:cNvSpPr>
              <a:spLocks/>
            </p:cNvSpPr>
            <p:nvPr/>
          </p:nvSpPr>
          <p:spPr bwMode="auto">
            <a:xfrm>
              <a:off x="161925" y="5894388"/>
              <a:ext cx="104775" cy="174625"/>
            </a:xfrm>
            <a:custGeom>
              <a:avLst/>
              <a:gdLst>
                <a:gd name="T0" fmla="*/ 32 w 33"/>
                <a:gd name="T1" fmla="*/ 0 h 55"/>
                <a:gd name="T2" fmla="*/ 20 w 33"/>
                <a:gd name="T3" fmla="*/ 17 h 55"/>
                <a:gd name="T4" fmla="*/ 6 w 33"/>
                <a:gd name="T5" fmla="*/ 36 h 55"/>
                <a:gd name="T6" fmla="*/ 8 w 33"/>
                <a:gd name="T7" fmla="*/ 38 h 55"/>
                <a:gd name="T8" fmla="*/ 1 w 33"/>
                <a:gd name="T9" fmla="*/ 55 h 55"/>
                <a:gd name="T10" fmla="*/ 12 w 33"/>
                <a:gd name="T11" fmla="*/ 43 h 55"/>
                <a:gd name="T12" fmla="*/ 28 w 33"/>
                <a:gd name="T13" fmla="*/ 24 h 55"/>
                <a:gd name="T14" fmla="*/ 30 w 33"/>
                <a:gd name="T15" fmla="*/ 16 h 55"/>
                <a:gd name="T16" fmla="*/ 32 w 33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55">
                  <a:moveTo>
                    <a:pt x="32" y="0"/>
                  </a:moveTo>
                  <a:cubicBezTo>
                    <a:pt x="28" y="0"/>
                    <a:pt x="23" y="14"/>
                    <a:pt x="20" y="17"/>
                  </a:cubicBezTo>
                  <a:cubicBezTo>
                    <a:pt x="21" y="22"/>
                    <a:pt x="13" y="38"/>
                    <a:pt x="6" y="36"/>
                  </a:cubicBezTo>
                  <a:cubicBezTo>
                    <a:pt x="5" y="38"/>
                    <a:pt x="6" y="39"/>
                    <a:pt x="8" y="38"/>
                  </a:cubicBezTo>
                  <a:cubicBezTo>
                    <a:pt x="1" y="44"/>
                    <a:pt x="0" y="46"/>
                    <a:pt x="1" y="55"/>
                  </a:cubicBezTo>
                  <a:cubicBezTo>
                    <a:pt x="5" y="53"/>
                    <a:pt x="9" y="48"/>
                    <a:pt x="12" y="43"/>
                  </a:cubicBezTo>
                  <a:cubicBezTo>
                    <a:pt x="14" y="40"/>
                    <a:pt x="26" y="23"/>
                    <a:pt x="28" y="24"/>
                  </a:cubicBezTo>
                  <a:cubicBezTo>
                    <a:pt x="28" y="22"/>
                    <a:pt x="30" y="16"/>
                    <a:pt x="30" y="16"/>
                  </a:cubicBezTo>
                  <a:cubicBezTo>
                    <a:pt x="32" y="9"/>
                    <a:pt x="33" y="7"/>
                    <a:pt x="3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61" name="Szabadkézi sokszög 251"/>
            <p:cNvSpPr>
              <a:spLocks/>
            </p:cNvSpPr>
            <p:nvPr/>
          </p:nvSpPr>
          <p:spPr bwMode="auto">
            <a:xfrm>
              <a:off x="285750" y="563403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62" name="Szabadkézi sokszög 252"/>
            <p:cNvSpPr>
              <a:spLocks/>
            </p:cNvSpPr>
            <p:nvPr/>
          </p:nvSpPr>
          <p:spPr bwMode="auto">
            <a:xfrm>
              <a:off x="285750" y="5634038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63" name="Szabadkézi sokszög 253"/>
            <p:cNvSpPr>
              <a:spLocks/>
            </p:cNvSpPr>
            <p:nvPr/>
          </p:nvSpPr>
          <p:spPr bwMode="auto">
            <a:xfrm>
              <a:off x="152400" y="5973763"/>
              <a:ext cx="15875" cy="19050"/>
            </a:xfrm>
            <a:custGeom>
              <a:avLst/>
              <a:gdLst>
                <a:gd name="T0" fmla="*/ 0 w 5"/>
                <a:gd name="T1" fmla="*/ 4 h 6"/>
                <a:gd name="T2" fmla="*/ 1 w 5"/>
                <a:gd name="T3" fmla="*/ 4 h 6"/>
                <a:gd name="T4" fmla="*/ 1 w 5"/>
                <a:gd name="T5" fmla="*/ 4 h 6"/>
                <a:gd name="T6" fmla="*/ 1 w 5"/>
                <a:gd name="T7" fmla="*/ 5 h 6"/>
                <a:gd name="T8" fmla="*/ 4 w 5"/>
                <a:gd name="T9" fmla="*/ 6 h 6"/>
                <a:gd name="T10" fmla="*/ 2 w 5"/>
                <a:gd name="T11" fmla="*/ 0 h 6"/>
                <a:gd name="T12" fmla="*/ 0 w 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2" y="5"/>
                    <a:pt x="3" y="6"/>
                    <a:pt x="4" y="6"/>
                  </a:cubicBezTo>
                  <a:cubicBezTo>
                    <a:pt x="3" y="3"/>
                    <a:pt x="5" y="2"/>
                    <a:pt x="2" y="0"/>
                  </a:cubicBezTo>
                  <a:cubicBezTo>
                    <a:pt x="3" y="2"/>
                    <a:pt x="0" y="2"/>
                    <a:pt x="0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64" name="Szabadkézi sokszög 254"/>
            <p:cNvSpPr>
              <a:spLocks/>
            </p:cNvSpPr>
            <p:nvPr/>
          </p:nvSpPr>
          <p:spPr bwMode="auto">
            <a:xfrm>
              <a:off x="276225" y="5624513"/>
              <a:ext cx="9525" cy="12700"/>
            </a:xfrm>
            <a:custGeom>
              <a:avLst/>
              <a:gdLst>
                <a:gd name="T0" fmla="*/ 2 w 3"/>
                <a:gd name="T1" fmla="*/ 4 h 4"/>
                <a:gd name="T2" fmla="*/ 3 w 3"/>
                <a:gd name="T3" fmla="*/ 3 h 4"/>
                <a:gd name="T4" fmla="*/ 2 w 3"/>
                <a:gd name="T5" fmla="*/ 0 h 4"/>
                <a:gd name="T6" fmla="*/ 0 w 3"/>
                <a:gd name="T7" fmla="*/ 2 h 4"/>
                <a:gd name="T8" fmla="*/ 2 w 3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4"/>
                  </a:moveTo>
                  <a:cubicBezTo>
                    <a:pt x="2" y="3"/>
                    <a:pt x="3" y="3"/>
                    <a:pt x="3" y="3"/>
                  </a:cubicBezTo>
                  <a:cubicBezTo>
                    <a:pt x="3" y="2"/>
                    <a:pt x="3" y="0"/>
                    <a:pt x="2" y="0"/>
                  </a:cubicBezTo>
                  <a:cubicBezTo>
                    <a:pt x="2" y="0"/>
                    <a:pt x="1" y="2"/>
                    <a:pt x="0" y="2"/>
                  </a:cubicBezTo>
                  <a:cubicBezTo>
                    <a:pt x="2" y="2"/>
                    <a:pt x="2" y="4"/>
                    <a:pt x="2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65" name="Szabadkézi sokszög 255"/>
            <p:cNvSpPr>
              <a:spLocks/>
            </p:cNvSpPr>
            <p:nvPr/>
          </p:nvSpPr>
          <p:spPr bwMode="auto">
            <a:xfrm>
              <a:off x="19050" y="5688013"/>
              <a:ext cx="19050" cy="12700"/>
            </a:xfrm>
            <a:custGeom>
              <a:avLst/>
              <a:gdLst>
                <a:gd name="T0" fmla="*/ 3 w 6"/>
                <a:gd name="T1" fmla="*/ 4 h 4"/>
                <a:gd name="T2" fmla="*/ 2 w 6"/>
                <a:gd name="T3" fmla="*/ 0 h 4"/>
                <a:gd name="T4" fmla="*/ 1 w 6"/>
                <a:gd name="T5" fmla="*/ 4 h 4"/>
                <a:gd name="T6" fmla="*/ 3 w 6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4"/>
                  </a:moveTo>
                  <a:cubicBezTo>
                    <a:pt x="6" y="4"/>
                    <a:pt x="1" y="0"/>
                    <a:pt x="2" y="0"/>
                  </a:cubicBezTo>
                  <a:cubicBezTo>
                    <a:pt x="0" y="1"/>
                    <a:pt x="0" y="3"/>
                    <a:pt x="1" y="4"/>
                  </a:cubicBezTo>
                  <a:cubicBezTo>
                    <a:pt x="1" y="4"/>
                    <a:pt x="3" y="1"/>
                    <a:pt x="3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66" name="Szabadkézi sokszög 256"/>
            <p:cNvSpPr>
              <a:spLocks/>
            </p:cNvSpPr>
            <p:nvPr/>
          </p:nvSpPr>
          <p:spPr bwMode="auto">
            <a:xfrm>
              <a:off x="28575" y="5700713"/>
              <a:ext cx="38100" cy="50800"/>
            </a:xfrm>
            <a:custGeom>
              <a:avLst/>
              <a:gdLst>
                <a:gd name="T0" fmla="*/ 9 w 12"/>
                <a:gd name="T1" fmla="*/ 16 h 16"/>
                <a:gd name="T2" fmla="*/ 7 w 12"/>
                <a:gd name="T3" fmla="*/ 10 h 16"/>
                <a:gd name="T4" fmla="*/ 10 w 12"/>
                <a:gd name="T5" fmla="*/ 10 h 16"/>
                <a:gd name="T6" fmla="*/ 3 w 12"/>
                <a:gd name="T7" fmla="*/ 5 h 16"/>
                <a:gd name="T8" fmla="*/ 5 w 12"/>
                <a:gd name="T9" fmla="*/ 3 h 16"/>
                <a:gd name="T10" fmla="*/ 0 w 12"/>
                <a:gd name="T11" fmla="*/ 3 h 16"/>
                <a:gd name="T12" fmla="*/ 4 w 12"/>
                <a:gd name="T13" fmla="*/ 6 h 16"/>
                <a:gd name="T14" fmla="*/ 3 w 12"/>
                <a:gd name="T15" fmla="*/ 9 h 16"/>
                <a:gd name="T16" fmla="*/ 6 w 12"/>
                <a:gd name="T17" fmla="*/ 10 h 16"/>
                <a:gd name="T18" fmla="*/ 9 w 12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6">
                  <a:moveTo>
                    <a:pt x="9" y="16"/>
                  </a:moveTo>
                  <a:cubicBezTo>
                    <a:pt x="12" y="15"/>
                    <a:pt x="10" y="10"/>
                    <a:pt x="7" y="10"/>
                  </a:cubicBezTo>
                  <a:cubicBezTo>
                    <a:pt x="8" y="8"/>
                    <a:pt x="9" y="10"/>
                    <a:pt x="10" y="10"/>
                  </a:cubicBezTo>
                  <a:cubicBezTo>
                    <a:pt x="8" y="7"/>
                    <a:pt x="6" y="6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4" y="0"/>
                    <a:pt x="1" y="3"/>
                    <a:pt x="0" y="3"/>
                  </a:cubicBezTo>
                  <a:cubicBezTo>
                    <a:pt x="0" y="4"/>
                    <a:pt x="2" y="5"/>
                    <a:pt x="4" y="6"/>
                  </a:cubicBezTo>
                  <a:cubicBezTo>
                    <a:pt x="0" y="7"/>
                    <a:pt x="5" y="7"/>
                    <a:pt x="3" y="9"/>
                  </a:cubicBezTo>
                  <a:cubicBezTo>
                    <a:pt x="4" y="9"/>
                    <a:pt x="5" y="9"/>
                    <a:pt x="6" y="10"/>
                  </a:cubicBezTo>
                  <a:cubicBezTo>
                    <a:pt x="3" y="14"/>
                    <a:pt x="8" y="13"/>
                    <a:pt x="9" y="1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67" name="Szabadkézi sokszög 257"/>
            <p:cNvSpPr>
              <a:spLocks/>
            </p:cNvSpPr>
            <p:nvPr/>
          </p:nvSpPr>
          <p:spPr bwMode="auto">
            <a:xfrm>
              <a:off x="6350" y="5522913"/>
              <a:ext cx="34925" cy="60325"/>
            </a:xfrm>
            <a:custGeom>
              <a:avLst/>
              <a:gdLst>
                <a:gd name="T0" fmla="*/ 9 w 11"/>
                <a:gd name="T1" fmla="*/ 19 h 19"/>
                <a:gd name="T2" fmla="*/ 9 w 11"/>
                <a:gd name="T3" fmla="*/ 11 h 19"/>
                <a:gd name="T4" fmla="*/ 6 w 11"/>
                <a:gd name="T5" fmla="*/ 7 h 19"/>
                <a:gd name="T6" fmla="*/ 0 w 11"/>
                <a:gd name="T7" fmla="*/ 0 h 19"/>
                <a:gd name="T8" fmla="*/ 0 w 11"/>
                <a:gd name="T9" fmla="*/ 10 h 19"/>
                <a:gd name="T10" fmla="*/ 9 w 11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9">
                  <a:moveTo>
                    <a:pt x="9" y="19"/>
                  </a:moveTo>
                  <a:cubicBezTo>
                    <a:pt x="8" y="15"/>
                    <a:pt x="11" y="14"/>
                    <a:pt x="9" y="11"/>
                  </a:cubicBezTo>
                  <a:cubicBezTo>
                    <a:pt x="7" y="10"/>
                    <a:pt x="6" y="8"/>
                    <a:pt x="6" y="7"/>
                  </a:cubicBezTo>
                  <a:cubicBezTo>
                    <a:pt x="5" y="5"/>
                    <a:pt x="3" y="2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12"/>
                    <a:pt x="3" y="19"/>
                    <a:pt x="9" y="1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68" name="Szabadkézi sokszög 258"/>
            <p:cNvSpPr>
              <a:spLocks/>
            </p:cNvSpPr>
            <p:nvPr/>
          </p:nvSpPr>
          <p:spPr bwMode="auto">
            <a:xfrm>
              <a:off x="104775" y="5586413"/>
              <a:ext cx="127000" cy="219075"/>
            </a:xfrm>
            <a:custGeom>
              <a:avLst/>
              <a:gdLst>
                <a:gd name="T0" fmla="*/ 35 w 40"/>
                <a:gd name="T1" fmla="*/ 33 h 69"/>
                <a:gd name="T2" fmla="*/ 36 w 40"/>
                <a:gd name="T3" fmla="*/ 36 h 69"/>
                <a:gd name="T4" fmla="*/ 32 w 40"/>
                <a:gd name="T5" fmla="*/ 18 h 69"/>
                <a:gd name="T6" fmla="*/ 27 w 40"/>
                <a:gd name="T7" fmla="*/ 5 h 69"/>
                <a:gd name="T8" fmla="*/ 13 w 40"/>
                <a:gd name="T9" fmla="*/ 28 h 69"/>
                <a:gd name="T10" fmla="*/ 9 w 40"/>
                <a:gd name="T11" fmla="*/ 46 h 69"/>
                <a:gd name="T12" fmla="*/ 2 w 40"/>
                <a:gd name="T13" fmla="*/ 40 h 69"/>
                <a:gd name="T14" fmla="*/ 8 w 40"/>
                <a:gd name="T15" fmla="*/ 69 h 69"/>
                <a:gd name="T16" fmla="*/ 9 w 40"/>
                <a:gd name="T17" fmla="*/ 64 h 69"/>
                <a:gd name="T18" fmla="*/ 12 w 40"/>
                <a:gd name="T19" fmla="*/ 64 h 69"/>
                <a:gd name="T20" fmla="*/ 6 w 40"/>
                <a:gd name="T21" fmla="*/ 61 h 69"/>
                <a:gd name="T22" fmla="*/ 21 w 40"/>
                <a:gd name="T23" fmla="*/ 41 h 69"/>
                <a:gd name="T24" fmla="*/ 35 w 40"/>
                <a:gd name="T25" fmla="*/ 3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69">
                  <a:moveTo>
                    <a:pt x="35" y="33"/>
                  </a:moveTo>
                  <a:cubicBezTo>
                    <a:pt x="33" y="34"/>
                    <a:pt x="33" y="35"/>
                    <a:pt x="36" y="36"/>
                  </a:cubicBezTo>
                  <a:cubicBezTo>
                    <a:pt x="38" y="29"/>
                    <a:pt x="32" y="25"/>
                    <a:pt x="32" y="18"/>
                  </a:cubicBezTo>
                  <a:cubicBezTo>
                    <a:pt x="33" y="12"/>
                    <a:pt x="40" y="0"/>
                    <a:pt x="27" y="5"/>
                  </a:cubicBezTo>
                  <a:cubicBezTo>
                    <a:pt x="33" y="12"/>
                    <a:pt x="19" y="29"/>
                    <a:pt x="13" y="28"/>
                  </a:cubicBezTo>
                  <a:cubicBezTo>
                    <a:pt x="16" y="34"/>
                    <a:pt x="15" y="39"/>
                    <a:pt x="9" y="46"/>
                  </a:cubicBezTo>
                  <a:cubicBezTo>
                    <a:pt x="5" y="42"/>
                    <a:pt x="7" y="41"/>
                    <a:pt x="2" y="40"/>
                  </a:cubicBezTo>
                  <a:cubicBezTo>
                    <a:pt x="2" y="50"/>
                    <a:pt x="0" y="61"/>
                    <a:pt x="8" y="69"/>
                  </a:cubicBezTo>
                  <a:cubicBezTo>
                    <a:pt x="9" y="68"/>
                    <a:pt x="9" y="66"/>
                    <a:pt x="9" y="64"/>
                  </a:cubicBezTo>
                  <a:cubicBezTo>
                    <a:pt x="14" y="68"/>
                    <a:pt x="9" y="63"/>
                    <a:pt x="12" y="64"/>
                  </a:cubicBezTo>
                  <a:cubicBezTo>
                    <a:pt x="10" y="63"/>
                    <a:pt x="8" y="62"/>
                    <a:pt x="6" y="61"/>
                  </a:cubicBezTo>
                  <a:cubicBezTo>
                    <a:pt x="13" y="52"/>
                    <a:pt x="17" y="50"/>
                    <a:pt x="21" y="41"/>
                  </a:cubicBezTo>
                  <a:cubicBezTo>
                    <a:pt x="24" y="35"/>
                    <a:pt x="28" y="26"/>
                    <a:pt x="35" y="3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69" name="Szabadkézi sokszög 259"/>
            <p:cNvSpPr>
              <a:spLocks/>
            </p:cNvSpPr>
            <p:nvPr/>
          </p:nvSpPr>
          <p:spPr bwMode="auto">
            <a:xfrm>
              <a:off x="161925" y="6027738"/>
              <a:ext cx="6350" cy="635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70" name="Szabadkézi sokszög 260"/>
            <p:cNvSpPr>
              <a:spLocks/>
            </p:cNvSpPr>
            <p:nvPr/>
          </p:nvSpPr>
          <p:spPr bwMode="auto">
            <a:xfrm>
              <a:off x="152400" y="5995988"/>
              <a:ext cx="34925" cy="22225"/>
            </a:xfrm>
            <a:custGeom>
              <a:avLst/>
              <a:gdLst>
                <a:gd name="T0" fmla="*/ 4 w 11"/>
                <a:gd name="T1" fmla="*/ 7 h 7"/>
                <a:gd name="T2" fmla="*/ 0 w 11"/>
                <a:gd name="T3" fmla="*/ 0 h 7"/>
                <a:gd name="T4" fmla="*/ 4 w 11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">
                  <a:moveTo>
                    <a:pt x="4" y="7"/>
                  </a:moveTo>
                  <a:cubicBezTo>
                    <a:pt x="11" y="3"/>
                    <a:pt x="2" y="0"/>
                    <a:pt x="0" y="0"/>
                  </a:cubicBezTo>
                  <a:cubicBezTo>
                    <a:pt x="0" y="1"/>
                    <a:pt x="3" y="5"/>
                    <a:pt x="4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71" name="Szabadkézi sokszög 261"/>
            <p:cNvSpPr>
              <a:spLocks/>
            </p:cNvSpPr>
            <p:nvPr/>
          </p:nvSpPr>
          <p:spPr bwMode="auto">
            <a:xfrm>
              <a:off x="25400" y="5345113"/>
              <a:ext cx="44450" cy="50800"/>
            </a:xfrm>
            <a:custGeom>
              <a:avLst/>
              <a:gdLst>
                <a:gd name="T0" fmla="*/ 14 w 14"/>
                <a:gd name="T1" fmla="*/ 13 h 16"/>
                <a:gd name="T2" fmla="*/ 13 w 14"/>
                <a:gd name="T3" fmla="*/ 14 h 16"/>
                <a:gd name="T4" fmla="*/ 0 w 14"/>
                <a:gd name="T5" fmla="*/ 4 h 16"/>
                <a:gd name="T6" fmla="*/ 13 w 14"/>
                <a:gd name="T7" fmla="*/ 16 h 16"/>
                <a:gd name="T8" fmla="*/ 14 w 14"/>
                <a:gd name="T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14" y="13"/>
                  </a:moveTo>
                  <a:cubicBezTo>
                    <a:pt x="14" y="13"/>
                    <a:pt x="13" y="14"/>
                    <a:pt x="13" y="14"/>
                  </a:cubicBezTo>
                  <a:cubicBezTo>
                    <a:pt x="10" y="8"/>
                    <a:pt x="10" y="0"/>
                    <a:pt x="0" y="4"/>
                  </a:cubicBezTo>
                  <a:cubicBezTo>
                    <a:pt x="0" y="9"/>
                    <a:pt x="9" y="13"/>
                    <a:pt x="13" y="16"/>
                  </a:cubicBezTo>
                  <a:cubicBezTo>
                    <a:pt x="14" y="15"/>
                    <a:pt x="14" y="14"/>
                    <a:pt x="14" y="1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72" name="Szabadkézi sokszög 262"/>
            <p:cNvSpPr>
              <a:spLocks/>
            </p:cNvSpPr>
            <p:nvPr/>
          </p:nvSpPr>
          <p:spPr bwMode="auto">
            <a:xfrm>
              <a:off x="285750" y="5640388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73" name="Szabadkézi sokszög 263"/>
            <p:cNvSpPr>
              <a:spLocks/>
            </p:cNvSpPr>
            <p:nvPr/>
          </p:nvSpPr>
          <p:spPr bwMode="auto">
            <a:xfrm>
              <a:off x="9525" y="5402263"/>
              <a:ext cx="50800" cy="53975"/>
            </a:xfrm>
            <a:custGeom>
              <a:avLst/>
              <a:gdLst>
                <a:gd name="T0" fmla="*/ 11 w 16"/>
                <a:gd name="T1" fmla="*/ 16 h 17"/>
                <a:gd name="T2" fmla="*/ 15 w 16"/>
                <a:gd name="T3" fmla="*/ 12 h 17"/>
                <a:gd name="T4" fmla="*/ 11 w 16"/>
                <a:gd name="T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7">
                  <a:moveTo>
                    <a:pt x="11" y="16"/>
                  </a:moveTo>
                  <a:cubicBezTo>
                    <a:pt x="12" y="16"/>
                    <a:pt x="16" y="17"/>
                    <a:pt x="15" y="12"/>
                  </a:cubicBezTo>
                  <a:cubicBezTo>
                    <a:pt x="12" y="0"/>
                    <a:pt x="0" y="15"/>
                    <a:pt x="11" y="1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74" name="Szabadkézi sokszög 264"/>
            <p:cNvSpPr>
              <a:spLocks/>
            </p:cNvSpPr>
            <p:nvPr/>
          </p:nvSpPr>
          <p:spPr bwMode="auto">
            <a:xfrm>
              <a:off x="15875" y="5395913"/>
              <a:ext cx="28575" cy="28575"/>
            </a:xfrm>
            <a:custGeom>
              <a:avLst/>
              <a:gdLst>
                <a:gd name="T0" fmla="*/ 0 w 9"/>
                <a:gd name="T1" fmla="*/ 7 h 9"/>
                <a:gd name="T2" fmla="*/ 9 w 9"/>
                <a:gd name="T3" fmla="*/ 7 h 9"/>
                <a:gd name="T4" fmla="*/ 4 w 9"/>
                <a:gd name="T5" fmla="*/ 0 h 9"/>
                <a:gd name="T6" fmla="*/ 0 w 9"/>
                <a:gd name="T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7"/>
                  </a:moveTo>
                  <a:cubicBezTo>
                    <a:pt x="3" y="9"/>
                    <a:pt x="7" y="7"/>
                    <a:pt x="9" y="7"/>
                  </a:cubicBezTo>
                  <a:cubicBezTo>
                    <a:pt x="7" y="5"/>
                    <a:pt x="6" y="3"/>
                    <a:pt x="4" y="0"/>
                  </a:cubicBezTo>
                  <a:cubicBezTo>
                    <a:pt x="1" y="1"/>
                    <a:pt x="1" y="5"/>
                    <a:pt x="0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75" name="Szabadkézi sokszög 265"/>
            <p:cNvSpPr>
              <a:spLocks/>
            </p:cNvSpPr>
            <p:nvPr/>
          </p:nvSpPr>
          <p:spPr bwMode="auto">
            <a:xfrm>
              <a:off x="3175" y="5268913"/>
              <a:ext cx="57150" cy="139700"/>
            </a:xfrm>
            <a:custGeom>
              <a:avLst/>
              <a:gdLst>
                <a:gd name="T0" fmla="*/ 1 w 18"/>
                <a:gd name="T1" fmla="*/ 23 h 44"/>
                <a:gd name="T2" fmla="*/ 1 w 18"/>
                <a:gd name="T3" fmla="*/ 44 h 44"/>
                <a:gd name="T4" fmla="*/ 2 w 18"/>
                <a:gd name="T5" fmla="*/ 44 h 44"/>
                <a:gd name="T6" fmla="*/ 4 w 18"/>
                <a:gd name="T7" fmla="*/ 33 h 44"/>
                <a:gd name="T8" fmla="*/ 5 w 18"/>
                <a:gd name="T9" fmla="*/ 23 h 44"/>
                <a:gd name="T10" fmla="*/ 4 w 18"/>
                <a:gd name="T11" fmla="*/ 13 h 44"/>
                <a:gd name="T12" fmla="*/ 15 w 18"/>
                <a:gd name="T13" fmla="*/ 9 h 44"/>
                <a:gd name="T14" fmla="*/ 17 w 18"/>
                <a:gd name="T15" fmla="*/ 12 h 44"/>
                <a:gd name="T16" fmla="*/ 18 w 18"/>
                <a:gd name="T17" fmla="*/ 7 h 44"/>
                <a:gd name="T18" fmla="*/ 10 w 18"/>
                <a:gd name="T19" fmla="*/ 1 h 44"/>
                <a:gd name="T20" fmla="*/ 1 w 18"/>
                <a:gd name="T21" fmla="*/ 2 h 44"/>
                <a:gd name="T22" fmla="*/ 1 w 18"/>
                <a:gd name="T23" fmla="*/ 20 h 44"/>
                <a:gd name="T24" fmla="*/ 1 w 18"/>
                <a:gd name="T25" fmla="*/ 2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44">
                  <a:moveTo>
                    <a:pt x="1" y="23"/>
                  </a:moveTo>
                  <a:cubicBezTo>
                    <a:pt x="1" y="44"/>
                    <a:pt x="1" y="44"/>
                    <a:pt x="1" y="44"/>
                  </a:cubicBezTo>
                  <a:cubicBezTo>
                    <a:pt x="2" y="43"/>
                    <a:pt x="2" y="44"/>
                    <a:pt x="2" y="44"/>
                  </a:cubicBezTo>
                  <a:cubicBezTo>
                    <a:pt x="4" y="41"/>
                    <a:pt x="0" y="36"/>
                    <a:pt x="4" y="33"/>
                  </a:cubicBezTo>
                  <a:cubicBezTo>
                    <a:pt x="3" y="34"/>
                    <a:pt x="3" y="25"/>
                    <a:pt x="5" y="23"/>
                  </a:cubicBezTo>
                  <a:cubicBezTo>
                    <a:pt x="4" y="24"/>
                    <a:pt x="5" y="15"/>
                    <a:pt x="4" y="13"/>
                  </a:cubicBezTo>
                  <a:cubicBezTo>
                    <a:pt x="7" y="9"/>
                    <a:pt x="10" y="10"/>
                    <a:pt x="15" y="9"/>
                  </a:cubicBezTo>
                  <a:cubicBezTo>
                    <a:pt x="15" y="10"/>
                    <a:pt x="16" y="11"/>
                    <a:pt x="17" y="12"/>
                  </a:cubicBezTo>
                  <a:cubicBezTo>
                    <a:pt x="16" y="11"/>
                    <a:pt x="18" y="9"/>
                    <a:pt x="18" y="7"/>
                  </a:cubicBezTo>
                  <a:cubicBezTo>
                    <a:pt x="14" y="7"/>
                    <a:pt x="12" y="3"/>
                    <a:pt x="10" y="1"/>
                  </a:cubicBezTo>
                  <a:cubicBezTo>
                    <a:pt x="9" y="0"/>
                    <a:pt x="4" y="1"/>
                    <a:pt x="1" y="2"/>
                  </a:cubicBezTo>
                  <a:cubicBezTo>
                    <a:pt x="1" y="20"/>
                    <a:pt x="1" y="20"/>
                    <a:pt x="1" y="20"/>
                  </a:cubicBezTo>
                  <a:lnTo>
                    <a:pt x="1" y="23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76" name="Szabadkézi sokszög 266"/>
            <p:cNvSpPr>
              <a:spLocks/>
            </p:cNvSpPr>
            <p:nvPr/>
          </p:nvSpPr>
          <p:spPr bwMode="auto">
            <a:xfrm>
              <a:off x="1577975" y="68405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77" name="Szabadkézi sokszög 267"/>
            <p:cNvSpPr>
              <a:spLocks/>
            </p:cNvSpPr>
            <p:nvPr/>
          </p:nvSpPr>
          <p:spPr bwMode="auto">
            <a:xfrm>
              <a:off x="250825" y="6764338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78" name="Szabadkézi sokszög 268"/>
            <p:cNvSpPr>
              <a:spLocks/>
            </p:cNvSpPr>
            <p:nvPr/>
          </p:nvSpPr>
          <p:spPr bwMode="auto">
            <a:xfrm>
              <a:off x="12700" y="5468938"/>
              <a:ext cx="50800" cy="57150"/>
            </a:xfrm>
            <a:custGeom>
              <a:avLst/>
              <a:gdLst>
                <a:gd name="T0" fmla="*/ 15 w 16"/>
                <a:gd name="T1" fmla="*/ 17 h 18"/>
                <a:gd name="T2" fmla="*/ 12 w 16"/>
                <a:gd name="T3" fmla="*/ 4 h 18"/>
                <a:gd name="T4" fmla="*/ 14 w 16"/>
                <a:gd name="T5" fmla="*/ 7 h 18"/>
                <a:gd name="T6" fmla="*/ 11 w 16"/>
                <a:gd name="T7" fmla="*/ 7 h 18"/>
                <a:gd name="T8" fmla="*/ 8 w 16"/>
                <a:gd name="T9" fmla="*/ 12 h 18"/>
                <a:gd name="T10" fmla="*/ 15 w 16"/>
                <a:gd name="T1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15" y="17"/>
                  </a:moveTo>
                  <a:cubicBezTo>
                    <a:pt x="15" y="17"/>
                    <a:pt x="16" y="0"/>
                    <a:pt x="12" y="4"/>
                  </a:cubicBezTo>
                  <a:cubicBezTo>
                    <a:pt x="11" y="4"/>
                    <a:pt x="13" y="7"/>
                    <a:pt x="14" y="7"/>
                  </a:cubicBezTo>
                  <a:cubicBezTo>
                    <a:pt x="12" y="7"/>
                    <a:pt x="10" y="4"/>
                    <a:pt x="11" y="7"/>
                  </a:cubicBezTo>
                  <a:cubicBezTo>
                    <a:pt x="0" y="0"/>
                    <a:pt x="0" y="12"/>
                    <a:pt x="8" y="12"/>
                  </a:cubicBezTo>
                  <a:cubicBezTo>
                    <a:pt x="3" y="17"/>
                    <a:pt x="15" y="18"/>
                    <a:pt x="15" y="1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79" name="Szabadkézi sokszög 269"/>
            <p:cNvSpPr>
              <a:spLocks/>
            </p:cNvSpPr>
            <p:nvPr/>
          </p:nvSpPr>
          <p:spPr bwMode="auto">
            <a:xfrm>
              <a:off x="317500" y="5830888"/>
              <a:ext cx="12700" cy="12700"/>
            </a:xfrm>
            <a:custGeom>
              <a:avLst/>
              <a:gdLst>
                <a:gd name="T0" fmla="*/ 3 w 4"/>
                <a:gd name="T1" fmla="*/ 4 h 4"/>
                <a:gd name="T2" fmla="*/ 2 w 4"/>
                <a:gd name="T3" fmla="*/ 0 h 4"/>
                <a:gd name="T4" fmla="*/ 0 w 4"/>
                <a:gd name="T5" fmla="*/ 3 h 4"/>
                <a:gd name="T6" fmla="*/ 3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3" y="4"/>
                  </a:moveTo>
                  <a:cubicBezTo>
                    <a:pt x="4" y="2"/>
                    <a:pt x="3" y="1"/>
                    <a:pt x="2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2" y="2"/>
                    <a:pt x="1" y="4"/>
                    <a:pt x="3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80" name="Szabadkézi sokszög 270"/>
            <p:cNvSpPr>
              <a:spLocks/>
            </p:cNvSpPr>
            <p:nvPr/>
          </p:nvSpPr>
          <p:spPr bwMode="auto">
            <a:xfrm>
              <a:off x="288925" y="5662613"/>
              <a:ext cx="19050" cy="44450"/>
            </a:xfrm>
            <a:custGeom>
              <a:avLst/>
              <a:gdLst>
                <a:gd name="T0" fmla="*/ 5 w 6"/>
                <a:gd name="T1" fmla="*/ 9 h 14"/>
                <a:gd name="T2" fmla="*/ 2 w 6"/>
                <a:gd name="T3" fmla="*/ 10 h 14"/>
                <a:gd name="T4" fmla="*/ 5 w 6"/>
                <a:gd name="T5" fmla="*/ 14 h 14"/>
                <a:gd name="T6" fmla="*/ 4 w 6"/>
                <a:gd name="T7" fmla="*/ 0 h 14"/>
                <a:gd name="T8" fmla="*/ 2 w 6"/>
                <a:gd name="T9" fmla="*/ 0 h 14"/>
                <a:gd name="T10" fmla="*/ 5 w 6"/>
                <a:gd name="T1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4">
                  <a:moveTo>
                    <a:pt x="5" y="9"/>
                  </a:moveTo>
                  <a:cubicBezTo>
                    <a:pt x="4" y="10"/>
                    <a:pt x="3" y="10"/>
                    <a:pt x="2" y="10"/>
                  </a:cubicBezTo>
                  <a:cubicBezTo>
                    <a:pt x="2" y="12"/>
                    <a:pt x="3" y="13"/>
                    <a:pt x="5" y="14"/>
                  </a:cubicBezTo>
                  <a:cubicBezTo>
                    <a:pt x="6" y="10"/>
                    <a:pt x="6" y="4"/>
                    <a:pt x="4" y="0"/>
                  </a:cubicBezTo>
                  <a:cubicBezTo>
                    <a:pt x="3" y="0"/>
                    <a:pt x="3" y="3"/>
                    <a:pt x="2" y="0"/>
                  </a:cubicBezTo>
                  <a:cubicBezTo>
                    <a:pt x="0" y="2"/>
                    <a:pt x="2" y="9"/>
                    <a:pt x="5" y="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81" name="Szabadkézi sokszög 271"/>
            <p:cNvSpPr>
              <a:spLocks/>
            </p:cNvSpPr>
            <p:nvPr/>
          </p:nvSpPr>
          <p:spPr bwMode="auto">
            <a:xfrm>
              <a:off x="285750" y="563721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82" name="Szabadkézi sokszög 272"/>
            <p:cNvSpPr>
              <a:spLocks/>
            </p:cNvSpPr>
            <p:nvPr/>
          </p:nvSpPr>
          <p:spPr bwMode="auto">
            <a:xfrm>
              <a:off x="320675" y="5849938"/>
              <a:ext cx="31750" cy="92075"/>
            </a:xfrm>
            <a:custGeom>
              <a:avLst/>
              <a:gdLst>
                <a:gd name="T0" fmla="*/ 3 w 10"/>
                <a:gd name="T1" fmla="*/ 10 h 29"/>
                <a:gd name="T2" fmla="*/ 5 w 10"/>
                <a:gd name="T3" fmla="*/ 26 h 29"/>
                <a:gd name="T4" fmla="*/ 6 w 10"/>
                <a:gd name="T5" fmla="*/ 27 h 29"/>
                <a:gd name="T6" fmla="*/ 8 w 10"/>
                <a:gd name="T7" fmla="*/ 29 h 29"/>
                <a:gd name="T8" fmla="*/ 7 w 10"/>
                <a:gd name="T9" fmla="*/ 17 h 29"/>
                <a:gd name="T10" fmla="*/ 5 w 10"/>
                <a:gd name="T11" fmla="*/ 2 h 29"/>
                <a:gd name="T12" fmla="*/ 3 w 10"/>
                <a:gd name="T13" fmla="*/ 1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9">
                  <a:moveTo>
                    <a:pt x="3" y="10"/>
                  </a:moveTo>
                  <a:cubicBezTo>
                    <a:pt x="7" y="13"/>
                    <a:pt x="4" y="22"/>
                    <a:pt x="5" y="26"/>
                  </a:cubicBezTo>
                  <a:cubicBezTo>
                    <a:pt x="6" y="23"/>
                    <a:pt x="8" y="27"/>
                    <a:pt x="6" y="27"/>
                  </a:cubicBezTo>
                  <a:cubicBezTo>
                    <a:pt x="6" y="28"/>
                    <a:pt x="7" y="27"/>
                    <a:pt x="8" y="29"/>
                  </a:cubicBezTo>
                  <a:cubicBezTo>
                    <a:pt x="9" y="29"/>
                    <a:pt x="10" y="14"/>
                    <a:pt x="7" y="17"/>
                  </a:cubicBezTo>
                  <a:cubicBezTo>
                    <a:pt x="7" y="13"/>
                    <a:pt x="9" y="3"/>
                    <a:pt x="5" y="2"/>
                  </a:cubicBezTo>
                  <a:cubicBezTo>
                    <a:pt x="0" y="0"/>
                    <a:pt x="3" y="8"/>
                    <a:pt x="3" y="1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83" name="Szabadkézi sokszög 273"/>
            <p:cNvSpPr>
              <a:spLocks/>
            </p:cNvSpPr>
            <p:nvPr/>
          </p:nvSpPr>
          <p:spPr bwMode="auto">
            <a:xfrm>
              <a:off x="152400" y="6710363"/>
              <a:ext cx="25400" cy="28575"/>
            </a:xfrm>
            <a:custGeom>
              <a:avLst/>
              <a:gdLst>
                <a:gd name="T0" fmla="*/ 5 w 8"/>
                <a:gd name="T1" fmla="*/ 8 h 9"/>
                <a:gd name="T2" fmla="*/ 8 w 8"/>
                <a:gd name="T3" fmla="*/ 4 h 9"/>
                <a:gd name="T4" fmla="*/ 1 w 8"/>
                <a:gd name="T5" fmla="*/ 7 h 9"/>
                <a:gd name="T6" fmla="*/ 5 w 8"/>
                <a:gd name="T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5" y="8"/>
                  </a:moveTo>
                  <a:cubicBezTo>
                    <a:pt x="3" y="7"/>
                    <a:pt x="4" y="6"/>
                    <a:pt x="8" y="4"/>
                  </a:cubicBezTo>
                  <a:cubicBezTo>
                    <a:pt x="7" y="0"/>
                    <a:pt x="0" y="7"/>
                    <a:pt x="1" y="7"/>
                  </a:cubicBezTo>
                  <a:cubicBezTo>
                    <a:pt x="1" y="9"/>
                    <a:pt x="5" y="8"/>
                    <a:pt x="5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84" name="Szabadkézi sokszög 274"/>
            <p:cNvSpPr>
              <a:spLocks/>
            </p:cNvSpPr>
            <p:nvPr/>
          </p:nvSpPr>
          <p:spPr bwMode="auto">
            <a:xfrm>
              <a:off x="495300" y="68373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85" name="Szabadkézi sokszög 275"/>
            <p:cNvSpPr>
              <a:spLocks/>
            </p:cNvSpPr>
            <p:nvPr/>
          </p:nvSpPr>
          <p:spPr bwMode="auto">
            <a:xfrm>
              <a:off x="1511300" y="65706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86" name="Szabadkézi sokszög 276"/>
            <p:cNvSpPr>
              <a:spLocks/>
            </p:cNvSpPr>
            <p:nvPr/>
          </p:nvSpPr>
          <p:spPr bwMode="auto">
            <a:xfrm>
              <a:off x="1311275" y="6621463"/>
              <a:ext cx="25400" cy="15875"/>
            </a:xfrm>
            <a:custGeom>
              <a:avLst/>
              <a:gdLst>
                <a:gd name="T0" fmla="*/ 8 w 8"/>
                <a:gd name="T1" fmla="*/ 0 h 5"/>
                <a:gd name="T2" fmla="*/ 7 w 8"/>
                <a:gd name="T3" fmla="*/ 1 h 5"/>
                <a:gd name="T4" fmla="*/ 5 w 8"/>
                <a:gd name="T5" fmla="*/ 5 h 5"/>
                <a:gd name="T6" fmla="*/ 7 w 8"/>
                <a:gd name="T7" fmla="*/ 4 h 5"/>
                <a:gd name="T8" fmla="*/ 8 w 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cubicBezTo>
                    <a:pt x="7" y="0"/>
                    <a:pt x="7" y="0"/>
                    <a:pt x="7" y="1"/>
                  </a:cubicBezTo>
                  <a:cubicBezTo>
                    <a:pt x="6" y="1"/>
                    <a:pt x="0" y="4"/>
                    <a:pt x="5" y="5"/>
                  </a:cubicBezTo>
                  <a:cubicBezTo>
                    <a:pt x="5" y="5"/>
                    <a:pt x="7" y="0"/>
                    <a:pt x="7" y="4"/>
                  </a:cubicBezTo>
                  <a:cubicBezTo>
                    <a:pt x="8" y="3"/>
                    <a:pt x="8" y="1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87" name="Szabadkézi sokszög 277"/>
            <p:cNvSpPr>
              <a:spLocks/>
            </p:cNvSpPr>
            <p:nvPr/>
          </p:nvSpPr>
          <p:spPr bwMode="auto">
            <a:xfrm>
              <a:off x="1257300" y="6627813"/>
              <a:ext cx="31750" cy="41275"/>
            </a:xfrm>
            <a:custGeom>
              <a:avLst/>
              <a:gdLst>
                <a:gd name="T0" fmla="*/ 8 w 10"/>
                <a:gd name="T1" fmla="*/ 0 h 13"/>
                <a:gd name="T2" fmla="*/ 3 w 10"/>
                <a:gd name="T3" fmla="*/ 7 h 13"/>
                <a:gd name="T4" fmla="*/ 0 w 10"/>
                <a:gd name="T5" fmla="*/ 13 h 13"/>
                <a:gd name="T6" fmla="*/ 8 w 10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3">
                  <a:moveTo>
                    <a:pt x="8" y="0"/>
                  </a:moveTo>
                  <a:cubicBezTo>
                    <a:pt x="5" y="2"/>
                    <a:pt x="5" y="4"/>
                    <a:pt x="3" y="7"/>
                  </a:cubicBezTo>
                  <a:cubicBezTo>
                    <a:pt x="1" y="10"/>
                    <a:pt x="0" y="9"/>
                    <a:pt x="0" y="13"/>
                  </a:cubicBezTo>
                  <a:cubicBezTo>
                    <a:pt x="4" y="12"/>
                    <a:pt x="10" y="4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88" name="Szabadkézi sokszög 278"/>
            <p:cNvSpPr>
              <a:spLocks/>
            </p:cNvSpPr>
            <p:nvPr/>
          </p:nvSpPr>
          <p:spPr bwMode="auto">
            <a:xfrm>
              <a:off x="1333500" y="6605588"/>
              <a:ext cx="12700" cy="15875"/>
            </a:xfrm>
            <a:custGeom>
              <a:avLst/>
              <a:gdLst>
                <a:gd name="T0" fmla="*/ 4 w 4"/>
                <a:gd name="T1" fmla="*/ 0 h 5"/>
                <a:gd name="T2" fmla="*/ 0 w 4"/>
                <a:gd name="T3" fmla="*/ 2 h 5"/>
                <a:gd name="T4" fmla="*/ 4 w 4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cubicBezTo>
                    <a:pt x="3" y="1"/>
                    <a:pt x="1" y="2"/>
                    <a:pt x="0" y="2"/>
                  </a:cubicBezTo>
                  <a:cubicBezTo>
                    <a:pt x="0" y="5"/>
                    <a:pt x="4" y="1"/>
                    <a:pt x="4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89" name="Szabadkézi sokszög 279"/>
            <p:cNvSpPr>
              <a:spLocks/>
            </p:cNvSpPr>
            <p:nvPr/>
          </p:nvSpPr>
          <p:spPr bwMode="auto">
            <a:xfrm>
              <a:off x="1076325" y="6767513"/>
              <a:ext cx="28575" cy="31750"/>
            </a:xfrm>
            <a:custGeom>
              <a:avLst/>
              <a:gdLst>
                <a:gd name="T0" fmla="*/ 8 w 9"/>
                <a:gd name="T1" fmla="*/ 0 h 10"/>
                <a:gd name="T2" fmla="*/ 0 w 9"/>
                <a:gd name="T3" fmla="*/ 5 h 10"/>
                <a:gd name="T4" fmla="*/ 1 w 9"/>
                <a:gd name="T5" fmla="*/ 7 h 10"/>
                <a:gd name="T6" fmla="*/ 7 w 9"/>
                <a:gd name="T7" fmla="*/ 8 h 10"/>
                <a:gd name="T8" fmla="*/ 4 w 9"/>
                <a:gd name="T9" fmla="*/ 7 h 10"/>
                <a:gd name="T10" fmla="*/ 8 w 9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0">
                  <a:moveTo>
                    <a:pt x="8" y="0"/>
                  </a:moveTo>
                  <a:cubicBezTo>
                    <a:pt x="6" y="1"/>
                    <a:pt x="1" y="7"/>
                    <a:pt x="0" y="5"/>
                  </a:cubicBezTo>
                  <a:cubicBezTo>
                    <a:pt x="0" y="6"/>
                    <a:pt x="6" y="7"/>
                    <a:pt x="1" y="7"/>
                  </a:cubicBezTo>
                  <a:cubicBezTo>
                    <a:pt x="1" y="10"/>
                    <a:pt x="5" y="7"/>
                    <a:pt x="7" y="8"/>
                  </a:cubicBezTo>
                  <a:cubicBezTo>
                    <a:pt x="6" y="6"/>
                    <a:pt x="6" y="6"/>
                    <a:pt x="4" y="7"/>
                  </a:cubicBezTo>
                  <a:cubicBezTo>
                    <a:pt x="5" y="4"/>
                    <a:pt x="9" y="6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90" name="Szabadkézi sokszög 280"/>
            <p:cNvSpPr>
              <a:spLocks/>
            </p:cNvSpPr>
            <p:nvPr/>
          </p:nvSpPr>
          <p:spPr bwMode="auto">
            <a:xfrm>
              <a:off x="1085850" y="6637338"/>
              <a:ext cx="88900" cy="104775"/>
            </a:xfrm>
            <a:custGeom>
              <a:avLst/>
              <a:gdLst>
                <a:gd name="T0" fmla="*/ 9 w 28"/>
                <a:gd name="T1" fmla="*/ 33 h 33"/>
                <a:gd name="T2" fmla="*/ 26 w 28"/>
                <a:gd name="T3" fmla="*/ 0 h 33"/>
                <a:gd name="T4" fmla="*/ 17 w 28"/>
                <a:gd name="T5" fmla="*/ 11 h 33"/>
                <a:gd name="T6" fmla="*/ 9 w 28"/>
                <a:gd name="T7" fmla="*/ 23 h 33"/>
                <a:gd name="T8" fmla="*/ 11 w 28"/>
                <a:gd name="T9" fmla="*/ 24 h 33"/>
                <a:gd name="T10" fmla="*/ 9 w 28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3">
                  <a:moveTo>
                    <a:pt x="9" y="33"/>
                  </a:moveTo>
                  <a:cubicBezTo>
                    <a:pt x="10" y="20"/>
                    <a:pt x="28" y="12"/>
                    <a:pt x="26" y="0"/>
                  </a:cubicBezTo>
                  <a:cubicBezTo>
                    <a:pt x="23" y="2"/>
                    <a:pt x="17" y="7"/>
                    <a:pt x="17" y="11"/>
                  </a:cubicBezTo>
                  <a:cubicBezTo>
                    <a:pt x="12" y="11"/>
                    <a:pt x="11" y="23"/>
                    <a:pt x="9" y="23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1" y="23"/>
                    <a:pt x="0" y="32"/>
                    <a:pt x="9" y="3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91" name="Szabadkézi sokszög 281"/>
            <p:cNvSpPr>
              <a:spLocks/>
            </p:cNvSpPr>
            <p:nvPr/>
          </p:nvSpPr>
          <p:spPr bwMode="auto">
            <a:xfrm>
              <a:off x="1184275" y="6650038"/>
              <a:ext cx="38100" cy="63500"/>
            </a:xfrm>
            <a:custGeom>
              <a:avLst/>
              <a:gdLst>
                <a:gd name="T0" fmla="*/ 0 w 12"/>
                <a:gd name="T1" fmla="*/ 14 h 20"/>
                <a:gd name="T2" fmla="*/ 7 w 12"/>
                <a:gd name="T3" fmla="*/ 13 h 20"/>
                <a:gd name="T4" fmla="*/ 12 w 12"/>
                <a:gd name="T5" fmla="*/ 0 h 20"/>
                <a:gd name="T6" fmla="*/ 9 w 12"/>
                <a:gd name="T7" fmla="*/ 0 h 20"/>
                <a:gd name="T8" fmla="*/ 8 w 12"/>
                <a:gd name="T9" fmla="*/ 5 h 20"/>
                <a:gd name="T10" fmla="*/ 6 w 12"/>
                <a:gd name="T11" fmla="*/ 6 h 20"/>
                <a:gd name="T12" fmla="*/ 0 w 12"/>
                <a:gd name="T13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0">
                  <a:moveTo>
                    <a:pt x="0" y="14"/>
                  </a:moveTo>
                  <a:cubicBezTo>
                    <a:pt x="3" y="17"/>
                    <a:pt x="3" y="20"/>
                    <a:pt x="7" y="13"/>
                  </a:cubicBezTo>
                  <a:cubicBezTo>
                    <a:pt x="7" y="11"/>
                    <a:pt x="11" y="5"/>
                    <a:pt x="12" y="0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8" y="5"/>
                    <a:pt x="8" y="5"/>
                  </a:cubicBezTo>
                  <a:cubicBezTo>
                    <a:pt x="7" y="9"/>
                    <a:pt x="7" y="7"/>
                    <a:pt x="6" y="6"/>
                  </a:cubicBezTo>
                  <a:cubicBezTo>
                    <a:pt x="8" y="8"/>
                    <a:pt x="4" y="15"/>
                    <a:pt x="0" y="1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92" name="Szabadkézi sokszög 282"/>
            <p:cNvSpPr>
              <a:spLocks/>
            </p:cNvSpPr>
            <p:nvPr/>
          </p:nvSpPr>
          <p:spPr bwMode="auto">
            <a:xfrm>
              <a:off x="1254125" y="6751638"/>
              <a:ext cx="9525" cy="9525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1 h 3"/>
                <a:gd name="T4" fmla="*/ 0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2" y="3"/>
                    <a:pt x="3" y="3"/>
                    <a:pt x="3" y="1"/>
                  </a:cubicBezTo>
                  <a:cubicBezTo>
                    <a:pt x="2" y="0"/>
                    <a:pt x="0" y="0"/>
                    <a:pt x="0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93" name="Szabadkézi sokszög 283"/>
            <p:cNvSpPr>
              <a:spLocks/>
            </p:cNvSpPr>
            <p:nvPr/>
          </p:nvSpPr>
          <p:spPr bwMode="auto">
            <a:xfrm>
              <a:off x="488950" y="6592888"/>
              <a:ext cx="146050" cy="273050"/>
            </a:xfrm>
            <a:custGeom>
              <a:avLst/>
              <a:gdLst>
                <a:gd name="T0" fmla="*/ 43 w 46"/>
                <a:gd name="T1" fmla="*/ 0 h 86"/>
                <a:gd name="T2" fmla="*/ 39 w 46"/>
                <a:gd name="T3" fmla="*/ 7 h 86"/>
                <a:gd name="T4" fmla="*/ 41 w 46"/>
                <a:gd name="T5" fmla="*/ 11 h 86"/>
                <a:gd name="T6" fmla="*/ 29 w 46"/>
                <a:gd name="T7" fmla="*/ 30 h 86"/>
                <a:gd name="T8" fmla="*/ 19 w 46"/>
                <a:gd name="T9" fmla="*/ 52 h 86"/>
                <a:gd name="T10" fmla="*/ 4 w 46"/>
                <a:gd name="T11" fmla="*/ 77 h 86"/>
                <a:gd name="T12" fmla="*/ 2 w 46"/>
                <a:gd name="T13" fmla="*/ 77 h 86"/>
                <a:gd name="T14" fmla="*/ 2 w 46"/>
                <a:gd name="T15" fmla="*/ 86 h 86"/>
                <a:gd name="T16" fmla="*/ 7 w 46"/>
                <a:gd name="T17" fmla="*/ 74 h 86"/>
                <a:gd name="T18" fmla="*/ 12 w 46"/>
                <a:gd name="T19" fmla="*/ 70 h 86"/>
                <a:gd name="T20" fmla="*/ 20 w 46"/>
                <a:gd name="T21" fmla="*/ 63 h 86"/>
                <a:gd name="T22" fmla="*/ 27 w 46"/>
                <a:gd name="T23" fmla="*/ 46 h 86"/>
                <a:gd name="T24" fmla="*/ 32 w 46"/>
                <a:gd name="T25" fmla="*/ 31 h 86"/>
                <a:gd name="T26" fmla="*/ 34 w 46"/>
                <a:gd name="T27" fmla="*/ 32 h 86"/>
                <a:gd name="T28" fmla="*/ 37 w 46"/>
                <a:gd name="T29" fmla="*/ 21 h 86"/>
                <a:gd name="T30" fmla="*/ 39 w 46"/>
                <a:gd name="T31" fmla="*/ 22 h 86"/>
                <a:gd name="T32" fmla="*/ 44 w 46"/>
                <a:gd name="T33" fmla="*/ 10 h 86"/>
                <a:gd name="T34" fmla="*/ 45 w 46"/>
                <a:gd name="T35" fmla="*/ 1 h 86"/>
                <a:gd name="T36" fmla="*/ 43 w 46"/>
                <a:gd name="T3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86">
                  <a:moveTo>
                    <a:pt x="43" y="0"/>
                  </a:moveTo>
                  <a:cubicBezTo>
                    <a:pt x="40" y="1"/>
                    <a:pt x="43" y="8"/>
                    <a:pt x="39" y="7"/>
                  </a:cubicBezTo>
                  <a:cubicBezTo>
                    <a:pt x="40" y="8"/>
                    <a:pt x="41" y="9"/>
                    <a:pt x="41" y="11"/>
                  </a:cubicBezTo>
                  <a:cubicBezTo>
                    <a:pt x="39" y="8"/>
                    <a:pt x="31" y="27"/>
                    <a:pt x="29" y="30"/>
                  </a:cubicBezTo>
                  <a:cubicBezTo>
                    <a:pt x="28" y="33"/>
                    <a:pt x="24" y="52"/>
                    <a:pt x="19" y="52"/>
                  </a:cubicBezTo>
                  <a:cubicBezTo>
                    <a:pt x="22" y="54"/>
                    <a:pt x="4" y="70"/>
                    <a:pt x="4" y="77"/>
                  </a:cubicBezTo>
                  <a:cubicBezTo>
                    <a:pt x="4" y="77"/>
                    <a:pt x="3" y="77"/>
                    <a:pt x="2" y="77"/>
                  </a:cubicBezTo>
                  <a:cubicBezTo>
                    <a:pt x="0" y="80"/>
                    <a:pt x="2" y="83"/>
                    <a:pt x="2" y="86"/>
                  </a:cubicBezTo>
                  <a:cubicBezTo>
                    <a:pt x="8" y="82"/>
                    <a:pt x="5" y="77"/>
                    <a:pt x="7" y="74"/>
                  </a:cubicBezTo>
                  <a:cubicBezTo>
                    <a:pt x="8" y="72"/>
                    <a:pt x="10" y="71"/>
                    <a:pt x="12" y="70"/>
                  </a:cubicBezTo>
                  <a:cubicBezTo>
                    <a:pt x="15" y="68"/>
                    <a:pt x="18" y="66"/>
                    <a:pt x="20" y="63"/>
                  </a:cubicBezTo>
                  <a:cubicBezTo>
                    <a:pt x="23" y="56"/>
                    <a:pt x="24" y="53"/>
                    <a:pt x="27" y="46"/>
                  </a:cubicBezTo>
                  <a:cubicBezTo>
                    <a:pt x="29" y="41"/>
                    <a:pt x="32" y="35"/>
                    <a:pt x="32" y="31"/>
                  </a:cubicBezTo>
                  <a:cubicBezTo>
                    <a:pt x="33" y="32"/>
                    <a:pt x="33" y="32"/>
                    <a:pt x="34" y="32"/>
                  </a:cubicBezTo>
                  <a:cubicBezTo>
                    <a:pt x="35" y="30"/>
                    <a:pt x="39" y="22"/>
                    <a:pt x="37" y="21"/>
                  </a:cubicBezTo>
                  <a:cubicBezTo>
                    <a:pt x="37" y="21"/>
                    <a:pt x="38" y="22"/>
                    <a:pt x="39" y="22"/>
                  </a:cubicBezTo>
                  <a:cubicBezTo>
                    <a:pt x="38" y="20"/>
                    <a:pt x="42" y="10"/>
                    <a:pt x="44" y="10"/>
                  </a:cubicBezTo>
                  <a:cubicBezTo>
                    <a:pt x="41" y="6"/>
                    <a:pt x="46" y="5"/>
                    <a:pt x="45" y="1"/>
                  </a:cubicBezTo>
                  <a:cubicBezTo>
                    <a:pt x="43" y="1"/>
                    <a:pt x="43" y="3"/>
                    <a:pt x="43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94" name="Szabadkézi sokszög 284"/>
            <p:cNvSpPr>
              <a:spLocks/>
            </p:cNvSpPr>
            <p:nvPr/>
          </p:nvSpPr>
          <p:spPr bwMode="auto">
            <a:xfrm>
              <a:off x="552450" y="6691313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95" name="Szabadkézi sokszög 285"/>
            <p:cNvSpPr>
              <a:spLocks/>
            </p:cNvSpPr>
            <p:nvPr/>
          </p:nvSpPr>
          <p:spPr bwMode="auto">
            <a:xfrm>
              <a:off x="482600" y="6853238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96" name="Szabadkézi sokszög 286"/>
            <p:cNvSpPr>
              <a:spLocks/>
            </p:cNvSpPr>
            <p:nvPr/>
          </p:nvSpPr>
          <p:spPr bwMode="auto">
            <a:xfrm>
              <a:off x="1397000" y="6621463"/>
              <a:ext cx="117475" cy="73025"/>
            </a:xfrm>
            <a:custGeom>
              <a:avLst/>
              <a:gdLst>
                <a:gd name="T0" fmla="*/ 37 w 37"/>
                <a:gd name="T1" fmla="*/ 8 h 23"/>
                <a:gd name="T2" fmla="*/ 24 w 37"/>
                <a:gd name="T3" fmla="*/ 0 h 23"/>
                <a:gd name="T4" fmla="*/ 18 w 37"/>
                <a:gd name="T5" fmla="*/ 1 h 23"/>
                <a:gd name="T6" fmla="*/ 0 w 37"/>
                <a:gd name="T7" fmla="*/ 18 h 23"/>
                <a:gd name="T8" fmla="*/ 6 w 37"/>
                <a:gd name="T9" fmla="*/ 20 h 23"/>
                <a:gd name="T10" fmla="*/ 8 w 37"/>
                <a:gd name="T11" fmla="*/ 17 h 23"/>
                <a:gd name="T12" fmla="*/ 37 w 37"/>
                <a:gd name="T13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3">
                  <a:moveTo>
                    <a:pt x="37" y="8"/>
                  </a:moveTo>
                  <a:cubicBezTo>
                    <a:pt x="31" y="7"/>
                    <a:pt x="17" y="12"/>
                    <a:pt x="24" y="0"/>
                  </a:cubicBezTo>
                  <a:cubicBezTo>
                    <a:pt x="22" y="0"/>
                    <a:pt x="20" y="0"/>
                    <a:pt x="18" y="1"/>
                  </a:cubicBezTo>
                  <a:cubicBezTo>
                    <a:pt x="20" y="6"/>
                    <a:pt x="3" y="16"/>
                    <a:pt x="0" y="18"/>
                  </a:cubicBezTo>
                  <a:cubicBezTo>
                    <a:pt x="4" y="23"/>
                    <a:pt x="10" y="20"/>
                    <a:pt x="6" y="20"/>
                  </a:cubicBezTo>
                  <a:cubicBezTo>
                    <a:pt x="7" y="19"/>
                    <a:pt x="7" y="18"/>
                    <a:pt x="8" y="17"/>
                  </a:cubicBezTo>
                  <a:cubicBezTo>
                    <a:pt x="14" y="21"/>
                    <a:pt x="35" y="14"/>
                    <a:pt x="37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97" name="Szabadkézi sokszög 287"/>
            <p:cNvSpPr>
              <a:spLocks/>
            </p:cNvSpPr>
            <p:nvPr/>
          </p:nvSpPr>
          <p:spPr bwMode="auto">
            <a:xfrm>
              <a:off x="1511300" y="6532563"/>
              <a:ext cx="38100" cy="38100"/>
            </a:xfrm>
            <a:custGeom>
              <a:avLst/>
              <a:gdLst>
                <a:gd name="T0" fmla="*/ 12 w 12"/>
                <a:gd name="T1" fmla="*/ 3 h 12"/>
                <a:gd name="T2" fmla="*/ 9 w 12"/>
                <a:gd name="T3" fmla="*/ 4 h 12"/>
                <a:gd name="T4" fmla="*/ 11 w 12"/>
                <a:gd name="T5" fmla="*/ 2 h 12"/>
                <a:gd name="T6" fmla="*/ 0 w 12"/>
                <a:gd name="T7" fmla="*/ 12 h 12"/>
                <a:gd name="T8" fmla="*/ 11 w 12"/>
                <a:gd name="T9" fmla="*/ 9 h 12"/>
                <a:gd name="T10" fmla="*/ 12 w 12"/>
                <a:gd name="T11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12" y="3"/>
                  </a:moveTo>
                  <a:cubicBezTo>
                    <a:pt x="11" y="3"/>
                    <a:pt x="10" y="4"/>
                    <a:pt x="9" y="4"/>
                  </a:cubicBezTo>
                  <a:cubicBezTo>
                    <a:pt x="10" y="3"/>
                    <a:pt x="10" y="3"/>
                    <a:pt x="11" y="2"/>
                  </a:cubicBezTo>
                  <a:cubicBezTo>
                    <a:pt x="6" y="0"/>
                    <a:pt x="1" y="9"/>
                    <a:pt x="0" y="12"/>
                  </a:cubicBezTo>
                  <a:cubicBezTo>
                    <a:pt x="6" y="11"/>
                    <a:pt x="7" y="12"/>
                    <a:pt x="11" y="9"/>
                  </a:cubicBezTo>
                  <a:cubicBezTo>
                    <a:pt x="12" y="8"/>
                    <a:pt x="9" y="4"/>
                    <a:pt x="12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98" name="Szabadkézi sokszög 288"/>
            <p:cNvSpPr>
              <a:spLocks/>
            </p:cNvSpPr>
            <p:nvPr/>
          </p:nvSpPr>
          <p:spPr bwMode="auto">
            <a:xfrm>
              <a:off x="1457325" y="6583363"/>
              <a:ext cx="69850" cy="47625"/>
            </a:xfrm>
            <a:custGeom>
              <a:avLst/>
              <a:gdLst>
                <a:gd name="T0" fmla="*/ 22 w 22"/>
                <a:gd name="T1" fmla="*/ 4 h 15"/>
                <a:gd name="T2" fmla="*/ 14 w 22"/>
                <a:gd name="T3" fmla="*/ 3 h 15"/>
                <a:gd name="T4" fmla="*/ 16 w 22"/>
                <a:gd name="T5" fmla="*/ 1 h 15"/>
                <a:gd name="T6" fmla="*/ 7 w 22"/>
                <a:gd name="T7" fmla="*/ 7 h 15"/>
                <a:gd name="T8" fmla="*/ 8 w 22"/>
                <a:gd name="T9" fmla="*/ 9 h 15"/>
                <a:gd name="T10" fmla="*/ 22 w 22"/>
                <a:gd name="T11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5">
                  <a:moveTo>
                    <a:pt x="22" y="4"/>
                  </a:moveTo>
                  <a:cubicBezTo>
                    <a:pt x="20" y="3"/>
                    <a:pt x="14" y="6"/>
                    <a:pt x="14" y="3"/>
                  </a:cubicBezTo>
                  <a:cubicBezTo>
                    <a:pt x="14" y="2"/>
                    <a:pt x="15" y="1"/>
                    <a:pt x="16" y="1"/>
                  </a:cubicBezTo>
                  <a:cubicBezTo>
                    <a:pt x="16" y="0"/>
                    <a:pt x="7" y="6"/>
                    <a:pt x="7" y="7"/>
                  </a:cubicBezTo>
                  <a:cubicBezTo>
                    <a:pt x="0" y="9"/>
                    <a:pt x="7" y="13"/>
                    <a:pt x="8" y="9"/>
                  </a:cubicBezTo>
                  <a:cubicBezTo>
                    <a:pt x="10" y="15"/>
                    <a:pt x="22" y="9"/>
                    <a:pt x="22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99" name="Szabadkézi sokszög 289"/>
            <p:cNvSpPr>
              <a:spLocks/>
            </p:cNvSpPr>
            <p:nvPr/>
          </p:nvSpPr>
          <p:spPr bwMode="auto">
            <a:xfrm>
              <a:off x="2374900" y="6824663"/>
              <a:ext cx="15875" cy="1270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0 h 4"/>
                <a:gd name="T4" fmla="*/ 0 w 5"/>
                <a:gd name="T5" fmla="*/ 3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3" y="0"/>
                    <a:pt x="2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3" y="3"/>
                    <a:pt x="5" y="4"/>
                    <a:pt x="5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00" name="Szabadkézi sokszög 290"/>
            <p:cNvSpPr>
              <a:spLocks/>
            </p:cNvSpPr>
            <p:nvPr/>
          </p:nvSpPr>
          <p:spPr bwMode="auto">
            <a:xfrm>
              <a:off x="104775" y="687863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01" name="Szabadkézi sokszög 291"/>
            <p:cNvSpPr>
              <a:spLocks/>
            </p:cNvSpPr>
            <p:nvPr/>
          </p:nvSpPr>
          <p:spPr bwMode="auto">
            <a:xfrm>
              <a:off x="1044575" y="6691313"/>
              <a:ext cx="25400" cy="25400"/>
            </a:xfrm>
            <a:custGeom>
              <a:avLst/>
              <a:gdLst>
                <a:gd name="T0" fmla="*/ 1 w 8"/>
                <a:gd name="T1" fmla="*/ 8 h 8"/>
                <a:gd name="T2" fmla="*/ 3 w 8"/>
                <a:gd name="T3" fmla="*/ 0 h 8"/>
                <a:gd name="T4" fmla="*/ 5 w 8"/>
                <a:gd name="T5" fmla="*/ 1 h 8"/>
                <a:gd name="T6" fmla="*/ 1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cubicBezTo>
                    <a:pt x="6" y="8"/>
                    <a:pt x="8" y="0"/>
                    <a:pt x="3" y="0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4" y="1"/>
                    <a:pt x="0" y="8"/>
                    <a:pt x="1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02" name="Szabadkézi sokszög 292"/>
            <p:cNvSpPr>
              <a:spLocks/>
            </p:cNvSpPr>
            <p:nvPr/>
          </p:nvSpPr>
          <p:spPr bwMode="auto">
            <a:xfrm>
              <a:off x="1009650" y="6757988"/>
              <a:ext cx="25400" cy="38100"/>
            </a:xfrm>
            <a:custGeom>
              <a:avLst/>
              <a:gdLst>
                <a:gd name="T0" fmla="*/ 5 w 8"/>
                <a:gd name="T1" fmla="*/ 6 h 12"/>
                <a:gd name="T2" fmla="*/ 8 w 8"/>
                <a:gd name="T3" fmla="*/ 1 h 12"/>
                <a:gd name="T4" fmla="*/ 4 w 8"/>
                <a:gd name="T5" fmla="*/ 0 h 12"/>
                <a:gd name="T6" fmla="*/ 4 w 8"/>
                <a:gd name="T7" fmla="*/ 3 h 12"/>
                <a:gd name="T8" fmla="*/ 2 w 8"/>
                <a:gd name="T9" fmla="*/ 1 h 12"/>
                <a:gd name="T10" fmla="*/ 0 w 8"/>
                <a:gd name="T11" fmla="*/ 12 h 12"/>
                <a:gd name="T12" fmla="*/ 2 w 8"/>
                <a:gd name="T13" fmla="*/ 8 h 12"/>
                <a:gd name="T14" fmla="*/ 5 w 8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2">
                  <a:moveTo>
                    <a:pt x="5" y="6"/>
                  </a:moveTo>
                  <a:cubicBezTo>
                    <a:pt x="5" y="1"/>
                    <a:pt x="7" y="4"/>
                    <a:pt x="8" y="1"/>
                  </a:cubicBezTo>
                  <a:cubicBezTo>
                    <a:pt x="6" y="1"/>
                    <a:pt x="5" y="1"/>
                    <a:pt x="4" y="0"/>
                  </a:cubicBezTo>
                  <a:cubicBezTo>
                    <a:pt x="3" y="1"/>
                    <a:pt x="3" y="2"/>
                    <a:pt x="4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2"/>
                    <a:pt x="0" y="10"/>
                    <a:pt x="0" y="12"/>
                  </a:cubicBezTo>
                  <a:cubicBezTo>
                    <a:pt x="0" y="12"/>
                    <a:pt x="4" y="9"/>
                    <a:pt x="2" y="8"/>
                  </a:cubicBezTo>
                  <a:cubicBezTo>
                    <a:pt x="2" y="7"/>
                    <a:pt x="5" y="9"/>
                    <a:pt x="5" y="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03" name="Szabadkézi sokszög 293"/>
            <p:cNvSpPr>
              <a:spLocks/>
            </p:cNvSpPr>
            <p:nvPr/>
          </p:nvSpPr>
          <p:spPr bwMode="auto">
            <a:xfrm>
              <a:off x="1047750" y="6665913"/>
              <a:ext cx="44450" cy="31750"/>
            </a:xfrm>
            <a:custGeom>
              <a:avLst/>
              <a:gdLst>
                <a:gd name="T0" fmla="*/ 10 w 14"/>
                <a:gd name="T1" fmla="*/ 2 h 10"/>
                <a:gd name="T2" fmla="*/ 7 w 14"/>
                <a:gd name="T3" fmla="*/ 10 h 10"/>
                <a:gd name="T4" fmla="*/ 10 w 14"/>
                <a:gd name="T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0">
                  <a:moveTo>
                    <a:pt x="10" y="2"/>
                  </a:moveTo>
                  <a:cubicBezTo>
                    <a:pt x="10" y="0"/>
                    <a:pt x="0" y="10"/>
                    <a:pt x="7" y="10"/>
                  </a:cubicBezTo>
                  <a:cubicBezTo>
                    <a:pt x="6" y="7"/>
                    <a:pt x="14" y="8"/>
                    <a:pt x="10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04" name="Szabadkézi sokszög 294"/>
            <p:cNvSpPr>
              <a:spLocks/>
            </p:cNvSpPr>
            <p:nvPr/>
          </p:nvSpPr>
          <p:spPr bwMode="auto">
            <a:xfrm>
              <a:off x="993775" y="6796088"/>
              <a:ext cx="15875" cy="19050"/>
            </a:xfrm>
            <a:custGeom>
              <a:avLst/>
              <a:gdLst>
                <a:gd name="T0" fmla="*/ 4 w 5"/>
                <a:gd name="T1" fmla="*/ 2 h 6"/>
                <a:gd name="T2" fmla="*/ 4 w 5"/>
                <a:gd name="T3" fmla="*/ 5 h 6"/>
                <a:gd name="T4" fmla="*/ 4 w 5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4" y="2"/>
                  </a:moveTo>
                  <a:cubicBezTo>
                    <a:pt x="3" y="0"/>
                    <a:pt x="0" y="6"/>
                    <a:pt x="4" y="5"/>
                  </a:cubicBezTo>
                  <a:cubicBezTo>
                    <a:pt x="5" y="3"/>
                    <a:pt x="3" y="2"/>
                    <a:pt x="4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05" name="Szabadkézi sokszög 295"/>
            <p:cNvSpPr>
              <a:spLocks/>
            </p:cNvSpPr>
            <p:nvPr/>
          </p:nvSpPr>
          <p:spPr bwMode="auto">
            <a:xfrm>
              <a:off x="908050" y="6707188"/>
              <a:ext cx="107950" cy="158750"/>
            </a:xfrm>
            <a:custGeom>
              <a:avLst/>
              <a:gdLst>
                <a:gd name="T0" fmla="*/ 34 w 34"/>
                <a:gd name="T1" fmla="*/ 6 h 50"/>
                <a:gd name="T2" fmla="*/ 30 w 34"/>
                <a:gd name="T3" fmla="*/ 0 h 50"/>
                <a:gd name="T4" fmla="*/ 22 w 34"/>
                <a:gd name="T5" fmla="*/ 7 h 50"/>
                <a:gd name="T6" fmla="*/ 18 w 34"/>
                <a:gd name="T7" fmla="*/ 18 h 50"/>
                <a:gd name="T8" fmla="*/ 11 w 34"/>
                <a:gd name="T9" fmla="*/ 22 h 50"/>
                <a:gd name="T10" fmla="*/ 0 w 34"/>
                <a:gd name="T11" fmla="*/ 46 h 50"/>
                <a:gd name="T12" fmla="*/ 10 w 34"/>
                <a:gd name="T13" fmla="*/ 35 h 50"/>
                <a:gd name="T14" fmla="*/ 11 w 34"/>
                <a:gd name="T15" fmla="*/ 38 h 50"/>
                <a:gd name="T16" fmla="*/ 17 w 34"/>
                <a:gd name="T17" fmla="*/ 21 h 50"/>
                <a:gd name="T18" fmla="*/ 19 w 34"/>
                <a:gd name="T19" fmla="*/ 22 h 50"/>
                <a:gd name="T20" fmla="*/ 34 w 34"/>
                <a:gd name="T2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50">
                  <a:moveTo>
                    <a:pt x="34" y="6"/>
                  </a:moveTo>
                  <a:cubicBezTo>
                    <a:pt x="32" y="2"/>
                    <a:pt x="29" y="6"/>
                    <a:pt x="30" y="0"/>
                  </a:cubicBezTo>
                  <a:cubicBezTo>
                    <a:pt x="29" y="2"/>
                    <a:pt x="25" y="1"/>
                    <a:pt x="22" y="7"/>
                  </a:cubicBezTo>
                  <a:cubicBezTo>
                    <a:pt x="20" y="10"/>
                    <a:pt x="16" y="14"/>
                    <a:pt x="18" y="18"/>
                  </a:cubicBezTo>
                  <a:cubicBezTo>
                    <a:pt x="16" y="18"/>
                    <a:pt x="11" y="23"/>
                    <a:pt x="11" y="22"/>
                  </a:cubicBezTo>
                  <a:cubicBezTo>
                    <a:pt x="11" y="25"/>
                    <a:pt x="3" y="44"/>
                    <a:pt x="0" y="46"/>
                  </a:cubicBezTo>
                  <a:cubicBezTo>
                    <a:pt x="4" y="50"/>
                    <a:pt x="8" y="37"/>
                    <a:pt x="10" y="35"/>
                  </a:cubicBezTo>
                  <a:cubicBezTo>
                    <a:pt x="11" y="36"/>
                    <a:pt x="11" y="37"/>
                    <a:pt x="11" y="38"/>
                  </a:cubicBezTo>
                  <a:cubicBezTo>
                    <a:pt x="14" y="32"/>
                    <a:pt x="13" y="26"/>
                    <a:pt x="17" y="21"/>
                  </a:cubicBezTo>
                  <a:cubicBezTo>
                    <a:pt x="17" y="21"/>
                    <a:pt x="18" y="22"/>
                    <a:pt x="19" y="22"/>
                  </a:cubicBezTo>
                  <a:cubicBezTo>
                    <a:pt x="16" y="21"/>
                    <a:pt x="29" y="4"/>
                    <a:pt x="34" y="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06" name="Szabadkézi sokszög 296"/>
            <p:cNvSpPr>
              <a:spLocks/>
            </p:cNvSpPr>
            <p:nvPr/>
          </p:nvSpPr>
          <p:spPr bwMode="auto">
            <a:xfrm>
              <a:off x="463550" y="6215063"/>
              <a:ext cx="15875" cy="31750"/>
            </a:xfrm>
            <a:custGeom>
              <a:avLst/>
              <a:gdLst>
                <a:gd name="T0" fmla="*/ 1 w 5"/>
                <a:gd name="T1" fmla="*/ 8 h 10"/>
                <a:gd name="T2" fmla="*/ 3 w 5"/>
                <a:gd name="T3" fmla="*/ 10 h 10"/>
                <a:gd name="T4" fmla="*/ 5 w 5"/>
                <a:gd name="T5" fmla="*/ 9 h 10"/>
                <a:gd name="T6" fmla="*/ 0 w 5"/>
                <a:gd name="T7" fmla="*/ 0 h 10"/>
                <a:gd name="T8" fmla="*/ 1 w 5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1" y="8"/>
                  </a:moveTo>
                  <a:cubicBezTo>
                    <a:pt x="1" y="9"/>
                    <a:pt x="3" y="8"/>
                    <a:pt x="3" y="10"/>
                  </a:cubicBezTo>
                  <a:cubicBezTo>
                    <a:pt x="3" y="10"/>
                    <a:pt x="4" y="9"/>
                    <a:pt x="5" y="9"/>
                  </a:cubicBezTo>
                  <a:cubicBezTo>
                    <a:pt x="4" y="8"/>
                    <a:pt x="4" y="0"/>
                    <a:pt x="0" y="0"/>
                  </a:cubicBezTo>
                  <a:cubicBezTo>
                    <a:pt x="0" y="3"/>
                    <a:pt x="1" y="8"/>
                    <a:pt x="1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07" name="Szabadkézi sokszög 297"/>
            <p:cNvSpPr>
              <a:spLocks/>
            </p:cNvSpPr>
            <p:nvPr/>
          </p:nvSpPr>
          <p:spPr bwMode="auto">
            <a:xfrm>
              <a:off x="441325" y="6148388"/>
              <a:ext cx="31750" cy="25400"/>
            </a:xfrm>
            <a:custGeom>
              <a:avLst/>
              <a:gdLst>
                <a:gd name="T0" fmla="*/ 8 w 10"/>
                <a:gd name="T1" fmla="*/ 8 h 8"/>
                <a:gd name="T2" fmla="*/ 9 w 10"/>
                <a:gd name="T3" fmla="*/ 0 h 8"/>
                <a:gd name="T4" fmla="*/ 1 w 10"/>
                <a:gd name="T5" fmla="*/ 3 h 8"/>
                <a:gd name="T6" fmla="*/ 1 w 10"/>
                <a:gd name="T7" fmla="*/ 6 h 8"/>
                <a:gd name="T8" fmla="*/ 8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cubicBezTo>
                    <a:pt x="7" y="5"/>
                    <a:pt x="10" y="2"/>
                    <a:pt x="9" y="0"/>
                  </a:cubicBezTo>
                  <a:cubicBezTo>
                    <a:pt x="9" y="0"/>
                    <a:pt x="0" y="5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3" y="3"/>
                    <a:pt x="8" y="6"/>
                    <a:pt x="8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08" name="Szabadkézi sokszög 298"/>
            <p:cNvSpPr>
              <a:spLocks/>
            </p:cNvSpPr>
            <p:nvPr/>
          </p:nvSpPr>
          <p:spPr bwMode="auto">
            <a:xfrm>
              <a:off x="463550" y="6348413"/>
              <a:ext cx="25400" cy="47625"/>
            </a:xfrm>
            <a:custGeom>
              <a:avLst/>
              <a:gdLst>
                <a:gd name="T0" fmla="*/ 6 w 8"/>
                <a:gd name="T1" fmla="*/ 2 h 15"/>
                <a:gd name="T2" fmla="*/ 8 w 8"/>
                <a:gd name="T3" fmla="*/ 2 h 15"/>
                <a:gd name="T4" fmla="*/ 6 w 8"/>
                <a:gd name="T5" fmla="*/ 0 h 15"/>
                <a:gd name="T6" fmla="*/ 0 w 8"/>
                <a:gd name="T7" fmla="*/ 15 h 15"/>
                <a:gd name="T8" fmla="*/ 6 w 8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6" y="2"/>
                  </a:moveTo>
                  <a:cubicBezTo>
                    <a:pt x="6" y="3"/>
                    <a:pt x="7" y="3"/>
                    <a:pt x="8" y="2"/>
                  </a:cubicBezTo>
                  <a:cubicBezTo>
                    <a:pt x="7" y="2"/>
                    <a:pt x="7" y="1"/>
                    <a:pt x="6" y="0"/>
                  </a:cubicBezTo>
                  <a:cubicBezTo>
                    <a:pt x="1" y="3"/>
                    <a:pt x="0" y="9"/>
                    <a:pt x="0" y="15"/>
                  </a:cubicBezTo>
                  <a:cubicBezTo>
                    <a:pt x="3" y="13"/>
                    <a:pt x="5" y="7"/>
                    <a:pt x="6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09" name="Szabadkézi sokszög 299"/>
            <p:cNvSpPr>
              <a:spLocks/>
            </p:cNvSpPr>
            <p:nvPr/>
          </p:nvSpPr>
          <p:spPr bwMode="auto">
            <a:xfrm>
              <a:off x="422275" y="6373813"/>
              <a:ext cx="38100" cy="88900"/>
            </a:xfrm>
            <a:custGeom>
              <a:avLst/>
              <a:gdLst>
                <a:gd name="T0" fmla="*/ 12 w 12"/>
                <a:gd name="T1" fmla="*/ 7 h 28"/>
                <a:gd name="T2" fmla="*/ 6 w 12"/>
                <a:gd name="T3" fmla="*/ 8 h 28"/>
                <a:gd name="T4" fmla="*/ 5 w 12"/>
                <a:gd name="T5" fmla="*/ 9 h 28"/>
                <a:gd name="T6" fmla="*/ 2 w 12"/>
                <a:gd name="T7" fmla="*/ 6 h 28"/>
                <a:gd name="T8" fmla="*/ 4 w 12"/>
                <a:gd name="T9" fmla="*/ 5 h 28"/>
                <a:gd name="T10" fmla="*/ 0 w 12"/>
                <a:gd name="T11" fmla="*/ 0 h 28"/>
                <a:gd name="T12" fmla="*/ 1 w 12"/>
                <a:gd name="T13" fmla="*/ 28 h 28"/>
                <a:gd name="T14" fmla="*/ 12 w 12"/>
                <a:gd name="T15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8">
                  <a:moveTo>
                    <a:pt x="12" y="7"/>
                  </a:moveTo>
                  <a:cubicBezTo>
                    <a:pt x="10" y="7"/>
                    <a:pt x="8" y="7"/>
                    <a:pt x="6" y="8"/>
                  </a:cubicBezTo>
                  <a:cubicBezTo>
                    <a:pt x="8" y="7"/>
                    <a:pt x="5" y="7"/>
                    <a:pt x="5" y="9"/>
                  </a:cubicBezTo>
                  <a:cubicBezTo>
                    <a:pt x="3" y="9"/>
                    <a:pt x="5" y="6"/>
                    <a:pt x="2" y="6"/>
                  </a:cubicBezTo>
                  <a:cubicBezTo>
                    <a:pt x="3" y="6"/>
                    <a:pt x="4" y="6"/>
                    <a:pt x="4" y="5"/>
                  </a:cubicBezTo>
                  <a:cubicBezTo>
                    <a:pt x="2" y="4"/>
                    <a:pt x="4" y="0"/>
                    <a:pt x="0" y="0"/>
                  </a:cubicBezTo>
                  <a:cubicBezTo>
                    <a:pt x="2" y="11"/>
                    <a:pt x="2" y="19"/>
                    <a:pt x="1" y="28"/>
                  </a:cubicBezTo>
                  <a:cubicBezTo>
                    <a:pt x="5" y="28"/>
                    <a:pt x="12" y="11"/>
                    <a:pt x="12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10" name="Szabadkézi sokszög 300"/>
            <p:cNvSpPr>
              <a:spLocks/>
            </p:cNvSpPr>
            <p:nvPr/>
          </p:nvSpPr>
          <p:spPr bwMode="auto">
            <a:xfrm>
              <a:off x="469900" y="6132513"/>
              <a:ext cx="12700" cy="12700"/>
            </a:xfrm>
            <a:custGeom>
              <a:avLst/>
              <a:gdLst>
                <a:gd name="T0" fmla="*/ 4 w 4"/>
                <a:gd name="T1" fmla="*/ 1 h 4"/>
                <a:gd name="T2" fmla="*/ 1 w 4"/>
                <a:gd name="T3" fmla="*/ 4 h 4"/>
                <a:gd name="T4" fmla="*/ 4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0" y="0"/>
                    <a:pt x="2" y="2"/>
                    <a:pt x="1" y="4"/>
                  </a:cubicBezTo>
                  <a:cubicBezTo>
                    <a:pt x="3" y="4"/>
                    <a:pt x="4" y="3"/>
                    <a:pt x="4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11" name="Szabadkézi sokszög 301"/>
            <p:cNvSpPr>
              <a:spLocks/>
            </p:cNvSpPr>
            <p:nvPr/>
          </p:nvSpPr>
          <p:spPr bwMode="auto">
            <a:xfrm>
              <a:off x="473075" y="6275388"/>
              <a:ext cx="12700" cy="9525"/>
            </a:xfrm>
            <a:custGeom>
              <a:avLst/>
              <a:gdLst>
                <a:gd name="T0" fmla="*/ 2 w 4"/>
                <a:gd name="T1" fmla="*/ 0 h 3"/>
                <a:gd name="T2" fmla="*/ 4 w 4"/>
                <a:gd name="T3" fmla="*/ 3 h 3"/>
                <a:gd name="T4" fmla="*/ 2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cubicBezTo>
                    <a:pt x="0" y="1"/>
                    <a:pt x="3" y="2"/>
                    <a:pt x="4" y="3"/>
                  </a:cubicBezTo>
                  <a:cubicBezTo>
                    <a:pt x="4" y="2"/>
                    <a:pt x="2" y="0"/>
                    <a:pt x="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12" name="Szabadkézi sokszög 302"/>
            <p:cNvSpPr>
              <a:spLocks/>
            </p:cNvSpPr>
            <p:nvPr/>
          </p:nvSpPr>
          <p:spPr bwMode="auto">
            <a:xfrm>
              <a:off x="654050" y="6034088"/>
              <a:ext cx="22225" cy="25400"/>
            </a:xfrm>
            <a:custGeom>
              <a:avLst/>
              <a:gdLst>
                <a:gd name="T0" fmla="*/ 7 w 7"/>
                <a:gd name="T1" fmla="*/ 0 h 8"/>
                <a:gd name="T2" fmla="*/ 1 w 7"/>
                <a:gd name="T3" fmla="*/ 7 h 8"/>
                <a:gd name="T4" fmla="*/ 4 w 7"/>
                <a:gd name="T5" fmla="*/ 7 h 8"/>
                <a:gd name="T6" fmla="*/ 5 w 7"/>
                <a:gd name="T7" fmla="*/ 2 h 8"/>
                <a:gd name="T8" fmla="*/ 7 w 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cubicBezTo>
                    <a:pt x="4" y="0"/>
                    <a:pt x="0" y="6"/>
                    <a:pt x="1" y="7"/>
                  </a:cubicBezTo>
                  <a:cubicBezTo>
                    <a:pt x="2" y="5"/>
                    <a:pt x="2" y="8"/>
                    <a:pt x="4" y="7"/>
                  </a:cubicBezTo>
                  <a:cubicBezTo>
                    <a:pt x="4" y="7"/>
                    <a:pt x="5" y="4"/>
                    <a:pt x="5" y="2"/>
                  </a:cubicBezTo>
                  <a:cubicBezTo>
                    <a:pt x="7" y="6"/>
                    <a:pt x="7" y="3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13" name="Szabadkézi sokszög 303"/>
            <p:cNvSpPr>
              <a:spLocks/>
            </p:cNvSpPr>
            <p:nvPr/>
          </p:nvSpPr>
          <p:spPr bwMode="auto">
            <a:xfrm>
              <a:off x="2286000" y="6811963"/>
              <a:ext cx="76200" cy="28575"/>
            </a:xfrm>
            <a:custGeom>
              <a:avLst/>
              <a:gdLst>
                <a:gd name="T0" fmla="*/ 15 w 24"/>
                <a:gd name="T1" fmla="*/ 9 h 9"/>
                <a:gd name="T2" fmla="*/ 24 w 24"/>
                <a:gd name="T3" fmla="*/ 6 h 9"/>
                <a:gd name="T4" fmla="*/ 0 w 24"/>
                <a:gd name="T5" fmla="*/ 3 h 9"/>
                <a:gd name="T6" fmla="*/ 15 w 24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9">
                  <a:moveTo>
                    <a:pt x="15" y="9"/>
                  </a:moveTo>
                  <a:cubicBezTo>
                    <a:pt x="17" y="6"/>
                    <a:pt x="21" y="7"/>
                    <a:pt x="24" y="6"/>
                  </a:cubicBezTo>
                  <a:cubicBezTo>
                    <a:pt x="21" y="1"/>
                    <a:pt x="5" y="0"/>
                    <a:pt x="0" y="3"/>
                  </a:cubicBezTo>
                  <a:cubicBezTo>
                    <a:pt x="4" y="7"/>
                    <a:pt x="14" y="3"/>
                    <a:pt x="15" y="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14" name="Szabadkézi sokszög 304"/>
            <p:cNvSpPr>
              <a:spLocks/>
            </p:cNvSpPr>
            <p:nvPr/>
          </p:nvSpPr>
          <p:spPr bwMode="auto">
            <a:xfrm>
              <a:off x="781050" y="5834063"/>
              <a:ext cx="34925" cy="114300"/>
            </a:xfrm>
            <a:custGeom>
              <a:avLst/>
              <a:gdLst>
                <a:gd name="T0" fmla="*/ 9 w 11"/>
                <a:gd name="T1" fmla="*/ 0 h 36"/>
                <a:gd name="T2" fmla="*/ 6 w 11"/>
                <a:gd name="T3" fmla="*/ 1 h 36"/>
                <a:gd name="T4" fmla="*/ 0 w 11"/>
                <a:gd name="T5" fmla="*/ 36 h 36"/>
                <a:gd name="T6" fmla="*/ 11 w 11"/>
                <a:gd name="T7" fmla="*/ 10 h 36"/>
                <a:gd name="T8" fmla="*/ 9 w 1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6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7" y="13"/>
                    <a:pt x="1" y="24"/>
                    <a:pt x="0" y="36"/>
                  </a:cubicBezTo>
                  <a:cubicBezTo>
                    <a:pt x="6" y="33"/>
                    <a:pt x="9" y="17"/>
                    <a:pt x="11" y="10"/>
                  </a:cubicBezTo>
                  <a:cubicBezTo>
                    <a:pt x="7" y="11"/>
                    <a:pt x="8" y="2"/>
                    <a:pt x="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15" name="Szabadkézi sokszög 305"/>
            <p:cNvSpPr>
              <a:spLocks/>
            </p:cNvSpPr>
            <p:nvPr/>
          </p:nvSpPr>
          <p:spPr bwMode="auto">
            <a:xfrm>
              <a:off x="485775" y="6284913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16" name="Szabadkézi sokszög 306"/>
            <p:cNvSpPr>
              <a:spLocks/>
            </p:cNvSpPr>
            <p:nvPr/>
          </p:nvSpPr>
          <p:spPr bwMode="auto">
            <a:xfrm>
              <a:off x="698500" y="6303963"/>
              <a:ext cx="34925" cy="114300"/>
            </a:xfrm>
            <a:custGeom>
              <a:avLst/>
              <a:gdLst>
                <a:gd name="T0" fmla="*/ 10 w 11"/>
                <a:gd name="T1" fmla="*/ 0 h 36"/>
                <a:gd name="T2" fmla="*/ 5 w 11"/>
                <a:gd name="T3" fmla="*/ 9 h 36"/>
                <a:gd name="T4" fmla="*/ 5 w 11"/>
                <a:gd name="T5" fmla="*/ 17 h 36"/>
                <a:gd name="T6" fmla="*/ 2 w 11"/>
                <a:gd name="T7" fmla="*/ 27 h 36"/>
                <a:gd name="T8" fmla="*/ 3 w 11"/>
                <a:gd name="T9" fmla="*/ 27 h 36"/>
                <a:gd name="T10" fmla="*/ 4 w 11"/>
                <a:gd name="T11" fmla="*/ 25 h 36"/>
                <a:gd name="T12" fmla="*/ 3 w 11"/>
                <a:gd name="T13" fmla="*/ 27 h 36"/>
                <a:gd name="T14" fmla="*/ 8 w 11"/>
                <a:gd name="T15" fmla="*/ 28 h 36"/>
                <a:gd name="T16" fmla="*/ 10 w 11"/>
                <a:gd name="T17" fmla="*/ 18 h 36"/>
                <a:gd name="T18" fmla="*/ 10 w 11"/>
                <a:gd name="T1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36">
                  <a:moveTo>
                    <a:pt x="10" y="0"/>
                  </a:moveTo>
                  <a:cubicBezTo>
                    <a:pt x="7" y="1"/>
                    <a:pt x="5" y="9"/>
                    <a:pt x="5" y="9"/>
                  </a:cubicBezTo>
                  <a:cubicBezTo>
                    <a:pt x="9" y="11"/>
                    <a:pt x="6" y="16"/>
                    <a:pt x="5" y="17"/>
                  </a:cubicBezTo>
                  <a:cubicBezTo>
                    <a:pt x="0" y="23"/>
                    <a:pt x="2" y="21"/>
                    <a:pt x="2" y="27"/>
                  </a:cubicBezTo>
                  <a:cubicBezTo>
                    <a:pt x="2" y="27"/>
                    <a:pt x="2" y="27"/>
                    <a:pt x="3" y="27"/>
                  </a:cubicBezTo>
                  <a:cubicBezTo>
                    <a:pt x="3" y="26"/>
                    <a:pt x="3" y="25"/>
                    <a:pt x="4" y="25"/>
                  </a:cubicBezTo>
                  <a:cubicBezTo>
                    <a:pt x="4" y="26"/>
                    <a:pt x="4" y="27"/>
                    <a:pt x="3" y="27"/>
                  </a:cubicBezTo>
                  <a:cubicBezTo>
                    <a:pt x="2" y="30"/>
                    <a:pt x="5" y="36"/>
                    <a:pt x="8" y="28"/>
                  </a:cubicBezTo>
                  <a:cubicBezTo>
                    <a:pt x="9" y="24"/>
                    <a:pt x="8" y="19"/>
                    <a:pt x="10" y="18"/>
                  </a:cubicBezTo>
                  <a:cubicBezTo>
                    <a:pt x="9" y="12"/>
                    <a:pt x="11" y="6"/>
                    <a:pt x="1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17" name="Szabadkézi sokszög 307"/>
            <p:cNvSpPr>
              <a:spLocks/>
            </p:cNvSpPr>
            <p:nvPr/>
          </p:nvSpPr>
          <p:spPr bwMode="auto">
            <a:xfrm>
              <a:off x="257175" y="6872288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18" name="Szabadkézi sokszög 308"/>
            <p:cNvSpPr>
              <a:spLocks/>
            </p:cNvSpPr>
            <p:nvPr/>
          </p:nvSpPr>
          <p:spPr bwMode="auto">
            <a:xfrm>
              <a:off x="723900" y="6113463"/>
              <a:ext cx="12700" cy="12700"/>
            </a:xfrm>
            <a:custGeom>
              <a:avLst/>
              <a:gdLst>
                <a:gd name="T0" fmla="*/ 2 w 4"/>
                <a:gd name="T1" fmla="*/ 2 h 4"/>
                <a:gd name="T2" fmla="*/ 1 w 4"/>
                <a:gd name="T3" fmla="*/ 1 h 4"/>
                <a:gd name="T4" fmla="*/ 0 w 4"/>
                <a:gd name="T5" fmla="*/ 3 h 4"/>
                <a:gd name="T6" fmla="*/ 4 w 4"/>
                <a:gd name="T7" fmla="*/ 0 h 4"/>
                <a:gd name="T8" fmla="*/ 2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3" y="4"/>
                    <a:pt x="4" y="2"/>
                    <a:pt x="4" y="0"/>
                  </a:cubicBezTo>
                  <a:cubicBezTo>
                    <a:pt x="3" y="0"/>
                    <a:pt x="2" y="1"/>
                    <a:pt x="2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19" name="Szabadkézi sokszög 309"/>
            <p:cNvSpPr>
              <a:spLocks/>
            </p:cNvSpPr>
            <p:nvPr/>
          </p:nvSpPr>
          <p:spPr bwMode="auto">
            <a:xfrm>
              <a:off x="225425" y="6469063"/>
              <a:ext cx="31750" cy="95250"/>
            </a:xfrm>
            <a:custGeom>
              <a:avLst/>
              <a:gdLst>
                <a:gd name="T0" fmla="*/ 6 w 10"/>
                <a:gd name="T1" fmla="*/ 1 h 30"/>
                <a:gd name="T2" fmla="*/ 0 w 10"/>
                <a:gd name="T3" fmla="*/ 5 h 30"/>
                <a:gd name="T4" fmla="*/ 9 w 10"/>
                <a:gd name="T5" fmla="*/ 17 h 30"/>
                <a:gd name="T6" fmla="*/ 6 w 10"/>
                <a:gd name="T7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30">
                  <a:moveTo>
                    <a:pt x="6" y="1"/>
                  </a:moveTo>
                  <a:cubicBezTo>
                    <a:pt x="2" y="0"/>
                    <a:pt x="4" y="6"/>
                    <a:pt x="0" y="5"/>
                  </a:cubicBezTo>
                  <a:cubicBezTo>
                    <a:pt x="2" y="6"/>
                    <a:pt x="7" y="30"/>
                    <a:pt x="9" y="17"/>
                  </a:cubicBezTo>
                  <a:cubicBezTo>
                    <a:pt x="10" y="13"/>
                    <a:pt x="10" y="3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20" name="Szabadkézi sokszög 310"/>
            <p:cNvSpPr>
              <a:spLocks/>
            </p:cNvSpPr>
            <p:nvPr/>
          </p:nvSpPr>
          <p:spPr bwMode="auto">
            <a:xfrm>
              <a:off x="485775" y="6837363"/>
              <a:ext cx="9525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21" name="Szabadkézi sokszög 311"/>
            <p:cNvSpPr>
              <a:spLocks/>
            </p:cNvSpPr>
            <p:nvPr/>
          </p:nvSpPr>
          <p:spPr bwMode="auto">
            <a:xfrm>
              <a:off x="714375" y="6275388"/>
              <a:ext cx="15875" cy="12700"/>
            </a:xfrm>
            <a:custGeom>
              <a:avLst/>
              <a:gdLst>
                <a:gd name="T0" fmla="*/ 1 w 5"/>
                <a:gd name="T1" fmla="*/ 0 h 4"/>
                <a:gd name="T2" fmla="*/ 0 w 5"/>
                <a:gd name="T3" fmla="*/ 4 h 4"/>
                <a:gd name="T4" fmla="*/ 5 w 5"/>
                <a:gd name="T5" fmla="*/ 1 h 4"/>
                <a:gd name="T6" fmla="*/ 1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cubicBezTo>
                    <a:pt x="1" y="1"/>
                    <a:pt x="0" y="3"/>
                    <a:pt x="0" y="4"/>
                  </a:cubicBezTo>
                  <a:cubicBezTo>
                    <a:pt x="3" y="3"/>
                    <a:pt x="2" y="1"/>
                    <a:pt x="5" y="1"/>
                  </a:cubicBezTo>
                  <a:cubicBezTo>
                    <a:pt x="4" y="1"/>
                    <a:pt x="2" y="1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22" name="Szabadkézi sokszög 312"/>
            <p:cNvSpPr>
              <a:spLocks/>
            </p:cNvSpPr>
            <p:nvPr/>
          </p:nvSpPr>
          <p:spPr bwMode="auto">
            <a:xfrm>
              <a:off x="685800" y="6408738"/>
              <a:ext cx="28575" cy="31750"/>
            </a:xfrm>
            <a:custGeom>
              <a:avLst/>
              <a:gdLst>
                <a:gd name="T0" fmla="*/ 7 w 9"/>
                <a:gd name="T1" fmla="*/ 5 h 10"/>
                <a:gd name="T2" fmla="*/ 5 w 9"/>
                <a:gd name="T3" fmla="*/ 2 h 10"/>
                <a:gd name="T4" fmla="*/ 2 w 9"/>
                <a:gd name="T5" fmla="*/ 4 h 10"/>
                <a:gd name="T6" fmla="*/ 5 w 9"/>
                <a:gd name="T7" fmla="*/ 5 h 10"/>
                <a:gd name="T8" fmla="*/ 1 w 9"/>
                <a:gd name="T9" fmla="*/ 6 h 10"/>
                <a:gd name="T10" fmla="*/ 7 w 9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0">
                  <a:moveTo>
                    <a:pt x="7" y="5"/>
                  </a:moveTo>
                  <a:cubicBezTo>
                    <a:pt x="9" y="0"/>
                    <a:pt x="5" y="6"/>
                    <a:pt x="5" y="2"/>
                  </a:cubicBezTo>
                  <a:cubicBezTo>
                    <a:pt x="5" y="3"/>
                    <a:pt x="4" y="4"/>
                    <a:pt x="2" y="4"/>
                  </a:cubicBezTo>
                  <a:cubicBezTo>
                    <a:pt x="3" y="4"/>
                    <a:pt x="4" y="5"/>
                    <a:pt x="5" y="5"/>
                  </a:cubicBezTo>
                  <a:cubicBezTo>
                    <a:pt x="4" y="5"/>
                    <a:pt x="2" y="6"/>
                    <a:pt x="1" y="6"/>
                  </a:cubicBezTo>
                  <a:cubicBezTo>
                    <a:pt x="0" y="10"/>
                    <a:pt x="6" y="8"/>
                    <a:pt x="7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23" name="Szabadkézi sokszög 313"/>
            <p:cNvSpPr>
              <a:spLocks/>
            </p:cNvSpPr>
            <p:nvPr/>
          </p:nvSpPr>
          <p:spPr bwMode="auto">
            <a:xfrm>
              <a:off x="371475" y="6507163"/>
              <a:ext cx="38100" cy="50800"/>
            </a:xfrm>
            <a:custGeom>
              <a:avLst/>
              <a:gdLst>
                <a:gd name="T0" fmla="*/ 12 w 12"/>
                <a:gd name="T1" fmla="*/ 3 h 16"/>
                <a:gd name="T2" fmla="*/ 10 w 12"/>
                <a:gd name="T3" fmla="*/ 2 h 16"/>
                <a:gd name="T4" fmla="*/ 3 w 12"/>
                <a:gd name="T5" fmla="*/ 9 h 16"/>
                <a:gd name="T6" fmla="*/ 8 w 12"/>
                <a:gd name="T7" fmla="*/ 14 h 16"/>
                <a:gd name="T8" fmla="*/ 12 w 12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3"/>
                  </a:moveTo>
                  <a:cubicBezTo>
                    <a:pt x="9" y="0"/>
                    <a:pt x="8" y="0"/>
                    <a:pt x="10" y="2"/>
                  </a:cubicBezTo>
                  <a:cubicBezTo>
                    <a:pt x="10" y="3"/>
                    <a:pt x="4" y="6"/>
                    <a:pt x="3" y="9"/>
                  </a:cubicBezTo>
                  <a:cubicBezTo>
                    <a:pt x="0" y="14"/>
                    <a:pt x="5" y="16"/>
                    <a:pt x="8" y="14"/>
                  </a:cubicBezTo>
                  <a:cubicBezTo>
                    <a:pt x="11" y="13"/>
                    <a:pt x="4" y="5"/>
                    <a:pt x="12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24" name="Szabadkézi sokszög 314"/>
            <p:cNvSpPr>
              <a:spLocks/>
            </p:cNvSpPr>
            <p:nvPr/>
          </p:nvSpPr>
          <p:spPr bwMode="auto">
            <a:xfrm>
              <a:off x="403225" y="6300788"/>
              <a:ext cx="12700" cy="31750"/>
            </a:xfrm>
            <a:custGeom>
              <a:avLst/>
              <a:gdLst>
                <a:gd name="T0" fmla="*/ 4 w 4"/>
                <a:gd name="T1" fmla="*/ 7 h 10"/>
                <a:gd name="T2" fmla="*/ 3 w 4"/>
                <a:gd name="T3" fmla="*/ 9 h 10"/>
                <a:gd name="T4" fmla="*/ 2 w 4"/>
                <a:gd name="T5" fmla="*/ 0 h 10"/>
                <a:gd name="T6" fmla="*/ 0 w 4"/>
                <a:gd name="T7" fmla="*/ 3 h 10"/>
                <a:gd name="T8" fmla="*/ 2 w 4"/>
                <a:gd name="T9" fmla="*/ 3 h 10"/>
                <a:gd name="T10" fmla="*/ 0 w 4"/>
                <a:gd name="T11" fmla="*/ 4 h 10"/>
                <a:gd name="T12" fmla="*/ 1 w 4"/>
                <a:gd name="T13" fmla="*/ 10 h 10"/>
                <a:gd name="T14" fmla="*/ 4 w 4"/>
                <a:gd name="T15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4" y="7"/>
                  </a:moveTo>
                  <a:cubicBezTo>
                    <a:pt x="3" y="7"/>
                    <a:pt x="3" y="8"/>
                    <a:pt x="3" y="9"/>
                  </a:cubicBezTo>
                  <a:cubicBezTo>
                    <a:pt x="1" y="6"/>
                    <a:pt x="3" y="3"/>
                    <a:pt x="2" y="0"/>
                  </a:cubicBezTo>
                  <a:cubicBezTo>
                    <a:pt x="2" y="0"/>
                    <a:pt x="0" y="3"/>
                    <a:pt x="0" y="3"/>
                  </a:cubicBezTo>
                  <a:cubicBezTo>
                    <a:pt x="0" y="4"/>
                    <a:pt x="1" y="4"/>
                    <a:pt x="2" y="3"/>
                  </a:cubicBezTo>
                  <a:cubicBezTo>
                    <a:pt x="1" y="4"/>
                    <a:pt x="1" y="5"/>
                    <a:pt x="0" y="4"/>
                  </a:cubicBezTo>
                  <a:cubicBezTo>
                    <a:pt x="1" y="4"/>
                    <a:pt x="1" y="9"/>
                    <a:pt x="1" y="10"/>
                  </a:cubicBezTo>
                  <a:cubicBezTo>
                    <a:pt x="4" y="10"/>
                    <a:pt x="4" y="9"/>
                    <a:pt x="4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25" name="Szabadkézi sokszög 315"/>
            <p:cNvSpPr>
              <a:spLocks/>
            </p:cNvSpPr>
            <p:nvPr/>
          </p:nvSpPr>
          <p:spPr bwMode="auto">
            <a:xfrm>
              <a:off x="371475" y="6507163"/>
              <a:ext cx="9525" cy="12700"/>
            </a:xfrm>
            <a:custGeom>
              <a:avLst/>
              <a:gdLst>
                <a:gd name="T0" fmla="*/ 3 w 3"/>
                <a:gd name="T1" fmla="*/ 0 h 4"/>
                <a:gd name="T2" fmla="*/ 1 w 3"/>
                <a:gd name="T3" fmla="*/ 0 h 4"/>
                <a:gd name="T4" fmla="*/ 0 w 3"/>
                <a:gd name="T5" fmla="*/ 4 h 4"/>
                <a:gd name="T6" fmla="*/ 3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3" y="4"/>
                    <a:pt x="3" y="2"/>
                    <a:pt x="3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26" name="Szabadkézi sokszög 316"/>
            <p:cNvSpPr>
              <a:spLocks/>
            </p:cNvSpPr>
            <p:nvPr/>
          </p:nvSpPr>
          <p:spPr bwMode="auto">
            <a:xfrm>
              <a:off x="330200" y="6288088"/>
              <a:ext cx="19050" cy="38100"/>
            </a:xfrm>
            <a:custGeom>
              <a:avLst/>
              <a:gdLst>
                <a:gd name="T0" fmla="*/ 6 w 6"/>
                <a:gd name="T1" fmla="*/ 4 h 12"/>
                <a:gd name="T2" fmla="*/ 2 w 6"/>
                <a:gd name="T3" fmla="*/ 12 h 12"/>
                <a:gd name="T4" fmla="*/ 6 w 6"/>
                <a:gd name="T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2">
                  <a:moveTo>
                    <a:pt x="6" y="4"/>
                  </a:moveTo>
                  <a:cubicBezTo>
                    <a:pt x="0" y="0"/>
                    <a:pt x="2" y="9"/>
                    <a:pt x="2" y="12"/>
                  </a:cubicBezTo>
                  <a:cubicBezTo>
                    <a:pt x="4" y="10"/>
                    <a:pt x="5" y="7"/>
                    <a:pt x="6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27" name="Szabadkézi sokszög 317"/>
            <p:cNvSpPr>
              <a:spLocks/>
            </p:cNvSpPr>
            <p:nvPr/>
          </p:nvSpPr>
          <p:spPr bwMode="auto">
            <a:xfrm>
              <a:off x="342900" y="6564313"/>
              <a:ext cx="31750" cy="50800"/>
            </a:xfrm>
            <a:custGeom>
              <a:avLst/>
              <a:gdLst>
                <a:gd name="T0" fmla="*/ 7 w 10"/>
                <a:gd name="T1" fmla="*/ 7 h 16"/>
                <a:gd name="T2" fmla="*/ 6 w 10"/>
                <a:gd name="T3" fmla="*/ 5 h 16"/>
                <a:gd name="T4" fmla="*/ 5 w 10"/>
                <a:gd name="T5" fmla="*/ 15 h 16"/>
                <a:gd name="T6" fmla="*/ 6 w 10"/>
                <a:gd name="T7" fmla="*/ 10 h 16"/>
                <a:gd name="T8" fmla="*/ 7 w 10"/>
                <a:gd name="T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7" y="7"/>
                  </a:moveTo>
                  <a:cubicBezTo>
                    <a:pt x="6" y="6"/>
                    <a:pt x="6" y="5"/>
                    <a:pt x="6" y="5"/>
                  </a:cubicBezTo>
                  <a:cubicBezTo>
                    <a:pt x="2" y="8"/>
                    <a:pt x="0" y="12"/>
                    <a:pt x="5" y="15"/>
                  </a:cubicBezTo>
                  <a:cubicBezTo>
                    <a:pt x="6" y="14"/>
                    <a:pt x="7" y="12"/>
                    <a:pt x="6" y="10"/>
                  </a:cubicBezTo>
                  <a:cubicBezTo>
                    <a:pt x="9" y="16"/>
                    <a:pt x="10" y="0"/>
                    <a:pt x="7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28" name="Szabadkézi sokszög 318"/>
            <p:cNvSpPr>
              <a:spLocks/>
            </p:cNvSpPr>
            <p:nvPr/>
          </p:nvSpPr>
          <p:spPr bwMode="auto">
            <a:xfrm>
              <a:off x="269875" y="6367463"/>
              <a:ext cx="25400" cy="66675"/>
            </a:xfrm>
            <a:custGeom>
              <a:avLst/>
              <a:gdLst>
                <a:gd name="T0" fmla="*/ 0 w 8"/>
                <a:gd name="T1" fmla="*/ 19 h 21"/>
                <a:gd name="T2" fmla="*/ 6 w 8"/>
                <a:gd name="T3" fmla="*/ 21 h 21"/>
                <a:gd name="T4" fmla="*/ 6 w 8"/>
                <a:gd name="T5" fmla="*/ 10 h 21"/>
                <a:gd name="T6" fmla="*/ 2 w 8"/>
                <a:gd name="T7" fmla="*/ 3 h 21"/>
                <a:gd name="T8" fmla="*/ 0 w 8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1">
                  <a:moveTo>
                    <a:pt x="0" y="19"/>
                  </a:moveTo>
                  <a:cubicBezTo>
                    <a:pt x="2" y="20"/>
                    <a:pt x="4" y="21"/>
                    <a:pt x="6" y="21"/>
                  </a:cubicBezTo>
                  <a:cubicBezTo>
                    <a:pt x="8" y="17"/>
                    <a:pt x="6" y="14"/>
                    <a:pt x="6" y="10"/>
                  </a:cubicBezTo>
                  <a:cubicBezTo>
                    <a:pt x="5" y="0"/>
                    <a:pt x="3" y="10"/>
                    <a:pt x="2" y="3"/>
                  </a:cubicBezTo>
                  <a:cubicBezTo>
                    <a:pt x="2" y="5"/>
                    <a:pt x="4" y="18"/>
                    <a:pt x="0" y="1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29" name="Szabadkézi sokszög 319"/>
            <p:cNvSpPr>
              <a:spLocks/>
            </p:cNvSpPr>
            <p:nvPr/>
          </p:nvSpPr>
          <p:spPr bwMode="auto">
            <a:xfrm>
              <a:off x="482600" y="6853238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30" name="Szabadkézi sokszög 320"/>
            <p:cNvSpPr>
              <a:spLocks noEditPoints="1"/>
            </p:cNvSpPr>
            <p:nvPr/>
          </p:nvSpPr>
          <p:spPr bwMode="auto">
            <a:xfrm>
              <a:off x="752475" y="6405563"/>
              <a:ext cx="977900" cy="454025"/>
            </a:xfrm>
            <a:custGeom>
              <a:avLst/>
              <a:gdLst>
                <a:gd name="T0" fmla="*/ 23 w 308"/>
                <a:gd name="T1" fmla="*/ 140 h 143"/>
                <a:gd name="T2" fmla="*/ 24 w 308"/>
                <a:gd name="T3" fmla="*/ 142 h 143"/>
                <a:gd name="T4" fmla="*/ 36 w 308"/>
                <a:gd name="T5" fmla="*/ 142 h 143"/>
                <a:gd name="T6" fmla="*/ 42 w 308"/>
                <a:gd name="T7" fmla="*/ 133 h 143"/>
                <a:gd name="T8" fmla="*/ 41 w 308"/>
                <a:gd name="T9" fmla="*/ 130 h 143"/>
                <a:gd name="T10" fmla="*/ 46 w 308"/>
                <a:gd name="T11" fmla="*/ 121 h 143"/>
                <a:gd name="T12" fmla="*/ 54 w 308"/>
                <a:gd name="T13" fmla="*/ 114 h 143"/>
                <a:gd name="T14" fmla="*/ 50 w 308"/>
                <a:gd name="T15" fmla="*/ 106 h 143"/>
                <a:gd name="T16" fmla="*/ 51 w 308"/>
                <a:gd name="T17" fmla="*/ 105 h 143"/>
                <a:gd name="T18" fmla="*/ 61 w 308"/>
                <a:gd name="T19" fmla="*/ 98 h 143"/>
                <a:gd name="T20" fmla="*/ 63 w 308"/>
                <a:gd name="T21" fmla="*/ 99 h 143"/>
                <a:gd name="T22" fmla="*/ 81 w 308"/>
                <a:gd name="T23" fmla="*/ 81 h 143"/>
                <a:gd name="T24" fmla="*/ 112 w 308"/>
                <a:gd name="T25" fmla="*/ 70 h 143"/>
                <a:gd name="T26" fmla="*/ 153 w 308"/>
                <a:gd name="T27" fmla="*/ 52 h 143"/>
                <a:gd name="T28" fmla="*/ 175 w 308"/>
                <a:gd name="T29" fmla="*/ 45 h 143"/>
                <a:gd name="T30" fmla="*/ 187 w 308"/>
                <a:gd name="T31" fmla="*/ 38 h 143"/>
                <a:gd name="T32" fmla="*/ 201 w 308"/>
                <a:gd name="T33" fmla="*/ 38 h 143"/>
                <a:gd name="T34" fmla="*/ 248 w 308"/>
                <a:gd name="T35" fmla="*/ 18 h 143"/>
                <a:gd name="T36" fmla="*/ 259 w 308"/>
                <a:gd name="T37" fmla="*/ 11 h 143"/>
                <a:gd name="T38" fmla="*/ 258 w 308"/>
                <a:gd name="T39" fmla="*/ 12 h 143"/>
                <a:gd name="T40" fmla="*/ 301 w 308"/>
                <a:gd name="T41" fmla="*/ 3 h 143"/>
                <a:gd name="T42" fmla="*/ 307 w 308"/>
                <a:gd name="T43" fmla="*/ 0 h 143"/>
                <a:gd name="T44" fmla="*/ 281 w 308"/>
                <a:gd name="T45" fmla="*/ 4 h 143"/>
                <a:gd name="T46" fmla="*/ 283 w 308"/>
                <a:gd name="T47" fmla="*/ 6 h 143"/>
                <a:gd name="T48" fmla="*/ 280 w 308"/>
                <a:gd name="T49" fmla="*/ 6 h 143"/>
                <a:gd name="T50" fmla="*/ 280 w 308"/>
                <a:gd name="T51" fmla="*/ 8 h 143"/>
                <a:gd name="T52" fmla="*/ 280 w 308"/>
                <a:gd name="T53" fmla="*/ 6 h 143"/>
                <a:gd name="T54" fmla="*/ 263 w 308"/>
                <a:gd name="T55" fmla="*/ 10 h 143"/>
                <a:gd name="T56" fmla="*/ 246 w 308"/>
                <a:gd name="T57" fmla="*/ 13 h 143"/>
                <a:gd name="T58" fmla="*/ 214 w 308"/>
                <a:gd name="T59" fmla="*/ 21 h 143"/>
                <a:gd name="T60" fmla="*/ 210 w 308"/>
                <a:gd name="T61" fmla="*/ 25 h 143"/>
                <a:gd name="T62" fmla="*/ 205 w 308"/>
                <a:gd name="T63" fmla="*/ 29 h 143"/>
                <a:gd name="T64" fmla="*/ 191 w 308"/>
                <a:gd name="T65" fmla="*/ 33 h 143"/>
                <a:gd name="T66" fmla="*/ 165 w 308"/>
                <a:gd name="T67" fmla="*/ 40 h 143"/>
                <a:gd name="T68" fmla="*/ 153 w 308"/>
                <a:gd name="T69" fmla="*/ 42 h 143"/>
                <a:gd name="T70" fmla="*/ 153 w 308"/>
                <a:gd name="T71" fmla="*/ 47 h 143"/>
                <a:gd name="T72" fmla="*/ 142 w 308"/>
                <a:gd name="T73" fmla="*/ 54 h 143"/>
                <a:gd name="T74" fmla="*/ 100 w 308"/>
                <a:gd name="T75" fmla="*/ 65 h 143"/>
                <a:gd name="T76" fmla="*/ 92 w 308"/>
                <a:gd name="T77" fmla="*/ 70 h 143"/>
                <a:gd name="T78" fmla="*/ 83 w 308"/>
                <a:gd name="T79" fmla="*/ 72 h 143"/>
                <a:gd name="T80" fmla="*/ 75 w 308"/>
                <a:gd name="T81" fmla="*/ 78 h 143"/>
                <a:gd name="T82" fmla="*/ 59 w 308"/>
                <a:gd name="T83" fmla="*/ 82 h 143"/>
                <a:gd name="T84" fmla="*/ 39 w 308"/>
                <a:gd name="T85" fmla="*/ 99 h 143"/>
                <a:gd name="T86" fmla="*/ 20 w 308"/>
                <a:gd name="T87" fmla="*/ 119 h 143"/>
                <a:gd name="T88" fmla="*/ 0 w 308"/>
                <a:gd name="T89" fmla="*/ 141 h 143"/>
                <a:gd name="T90" fmla="*/ 0 w 308"/>
                <a:gd name="T91" fmla="*/ 142 h 143"/>
                <a:gd name="T92" fmla="*/ 21 w 308"/>
                <a:gd name="T93" fmla="*/ 142 h 143"/>
                <a:gd name="T94" fmla="*/ 23 w 308"/>
                <a:gd name="T95" fmla="*/ 140 h 143"/>
                <a:gd name="T96" fmla="*/ 49 w 308"/>
                <a:gd name="T97" fmla="*/ 116 h 143"/>
                <a:gd name="T98" fmla="*/ 42 w 308"/>
                <a:gd name="T99" fmla="*/ 118 h 143"/>
                <a:gd name="T100" fmla="*/ 49 w 308"/>
                <a:gd name="T101" fmla="*/ 116 h 143"/>
                <a:gd name="T102" fmla="*/ 36 w 308"/>
                <a:gd name="T103" fmla="*/ 126 h 143"/>
                <a:gd name="T104" fmla="*/ 33 w 308"/>
                <a:gd name="T105" fmla="*/ 126 h 143"/>
                <a:gd name="T106" fmla="*/ 35 w 308"/>
                <a:gd name="T107" fmla="*/ 123 h 143"/>
                <a:gd name="T108" fmla="*/ 34 w 308"/>
                <a:gd name="T109" fmla="*/ 123 h 143"/>
                <a:gd name="T110" fmla="*/ 38 w 308"/>
                <a:gd name="T111" fmla="*/ 121 h 143"/>
                <a:gd name="T112" fmla="*/ 35 w 308"/>
                <a:gd name="T113" fmla="*/ 130 h 143"/>
                <a:gd name="T114" fmla="*/ 34 w 308"/>
                <a:gd name="T115" fmla="*/ 132 h 143"/>
                <a:gd name="T116" fmla="*/ 29 w 308"/>
                <a:gd name="T117" fmla="*/ 137 h 143"/>
                <a:gd name="T118" fmla="*/ 36 w 308"/>
                <a:gd name="T119" fmla="*/ 12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8" h="143">
                  <a:moveTo>
                    <a:pt x="23" y="140"/>
                  </a:moveTo>
                  <a:cubicBezTo>
                    <a:pt x="23" y="141"/>
                    <a:pt x="23" y="141"/>
                    <a:pt x="24" y="142"/>
                  </a:cubicBezTo>
                  <a:cubicBezTo>
                    <a:pt x="36" y="142"/>
                    <a:pt x="36" y="142"/>
                    <a:pt x="36" y="142"/>
                  </a:cubicBezTo>
                  <a:cubicBezTo>
                    <a:pt x="38" y="137"/>
                    <a:pt x="40" y="133"/>
                    <a:pt x="42" y="133"/>
                  </a:cubicBezTo>
                  <a:cubicBezTo>
                    <a:pt x="42" y="132"/>
                    <a:pt x="42" y="131"/>
                    <a:pt x="41" y="130"/>
                  </a:cubicBezTo>
                  <a:cubicBezTo>
                    <a:pt x="44" y="134"/>
                    <a:pt x="48" y="123"/>
                    <a:pt x="46" y="121"/>
                  </a:cubicBezTo>
                  <a:cubicBezTo>
                    <a:pt x="51" y="125"/>
                    <a:pt x="53" y="115"/>
                    <a:pt x="54" y="114"/>
                  </a:cubicBezTo>
                  <a:cubicBezTo>
                    <a:pt x="57" y="110"/>
                    <a:pt x="55" y="110"/>
                    <a:pt x="50" y="106"/>
                  </a:cubicBezTo>
                  <a:cubicBezTo>
                    <a:pt x="51" y="105"/>
                    <a:pt x="54" y="105"/>
                    <a:pt x="51" y="105"/>
                  </a:cubicBezTo>
                  <a:cubicBezTo>
                    <a:pt x="57" y="102"/>
                    <a:pt x="59" y="105"/>
                    <a:pt x="61" y="98"/>
                  </a:cubicBezTo>
                  <a:cubicBezTo>
                    <a:pt x="61" y="99"/>
                    <a:pt x="62" y="99"/>
                    <a:pt x="63" y="99"/>
                  </a:cubicBezTo>
                  <a:cubicBezTo>
                    <a:pt x="58" y="96"/>
                    <a:pt x="81" y="84"/>
                    <a:pt x="81" y="81"/>
                  </a:cubicBezTo>
                  <a:cubicBezTo>
                    <a:pt x="88" y="82"/>
                    <a:pt x="104" y="76"/>
                    <a:pt x="112" y="70"/>
                  </a:cubicBezTo>
                  <a:cubicBezTo>
                    <a:pt x="116" y="67"/>
                    <a:pt x="157" y="65"/>
                    <a:pt x="153" y="52"/>
                  </a:cubicBezTo>
                  <a:cubicBezTo>
                    <a:pt x="153" y="53"/>
                    <a:pt x="172" y="47"/>
                    <a:pt x="175" y="45"/>
                  </a:cubicBezTo>
                  <a:cubicBezTo>
                    <a:pt x="178" y="42"/>
                    <a:pt x="186" y="43"/>
                    <a:pt x="187" y="38"/>
                  </a:cubicBezTo>
                  <a:cubicBezTo>
                    <a:pt x="192" y="38"/>
                    <a:pt x="197" y="40"/>
                    <a:pt x="201" y="38"/>
                  </a:cubicBezTo>
                  <a:cubicBezTo>
                    <a:pt x="213" y="32"/>
                    <a:pt x="239" y="28"/>
                    <a:pt x="248" y="18"/>
                  </a:cubicBezTo>
                  <a:cubicBezTo>
                    <a:pt x="254" y="22"/>
                    <a:pt x="255" y="11"/>
                    <a:pt x="259" y="11"/>
                  </a:cubicBezTo>
                  <a:cubicBezTo>
                    <a:pt x="260" y="12"/>
                    <a:pt x="259" y="12"/>
                    <a:pt x="258" y="12"/>
                  </a:cubicBezTo>
                  <a:cubicBezTo>
                    <a:pt x="265" y="15"/>
                    <a:pt x="298" y="8"/>
                    <a:pt x="301" y="3"/>
                  </a:cubicBezTo>
                  <a:cubicBezTo>
                    <a:pt x="306" y="7"/>
                    <a:pt x="308" y="0"/>
                    <a:pt x="307" y="0"/>
                  </a:cubicBezTo>
                  <a:cubicBezTo>
                    <a:pt x="298" y="1"/>
                    <a:pt x="290" y="2"/>
                    <a:pt x="281" y="4"/>
                  </a:cubicBezTo>
                  <a:cubicBezTo>
                    <a:pt x="282" y="4"/>
                    <a:pt x="282" y="5"/>
                    <a:pt x="283" y="6"/>
                  </a:cubicBezTo>
                  <a:cubicBezTo>
                    <a:pt x="283" y="7"/>
                    <a:pt x="281" y="4"/>
                    <a:pt x="280" y="6"/>
                  </a:cubicBezTo>
                  <a:cubicBezTo>
                    <a:pt x="281" y="7"/>
                    <a:pt x="281" y="7"/>
                    <a:pt x="280" y="8"/>
                  </a:cubicBezTo>
                  <a:cubicBezTo>
                    <a:pt x="279" y="7"/>
                    <a:pt x="279" y="6"/>
                    <a:pt x="280" y="6"/>
                  </a:cubicBezTo>
                  <a:cubicBezTo>
                    <a:pt x="274" y="3"/>
                    <a:pt x="268" y="10"/>
                    <a:pt x="263" y="10"/>
                  </a:cubicBezTo>
                  <a:cubicBezTo>
                    <a:pt x="258" y="9"/>
                    <a:pt x="250" y="10"/>
                    <a:pt x="246" y="13"/>
                  </a:cubicBezTo>
                  <a:cubicBezTo>
                    <a:pt x="243" y="15"/>
                    <a:pt x="214" y="25"/>
                    <a:pt x="214" y="21"/>
                  </a:cubicBezTo>
                  <a:cubicBezTo>
                    <a:pt x="210" y="24"/>
                    <a:pt x="217" y="24"/>
                    <a:pt x="210" y="25"/>
                  </a:cubicBezTo>
                  <a:cubicBezTo>
                    <a:pt x="208" y="25"/>
                    <a:pt x="201" y="24"/>
                    <a:pt x="205" y="29"/>
                  </a:cubicBezTo>
                  <a:cubicBezTo>
                    <a:pt x="202" y="27"/>
                    <a:pt x="191" y="27"/>
                    <a:pt x="191" y="33"/>
                  </a:cubicBezTo>
                  <a:cubicBezTo>
                    <a:pt x="187" y="32"/>
                    <a:pt x="171" y="35"/>
                    <a:pt x="165" y="40"/>
                  </a:cubicBezTo>
                  <a:cubicBezTo>
                    <a:pt x="162" y="42"/>
                    <a:pt x="157" y="42"/>
                    <a:pt x="153" y="42"/>
                  </a:cubicBezTo>
                  <a:cubicBezTo>
                    <a:pt x="152" y="42"/>
                    <a:pt x="154" y="46"/>
                    <a:pt x="153" y="47"/>
                  </a:cubicBezTo>
                  <a:cubicBezTo>
                    <a:pt x="149" y="50"/>
                    <a:pt x="145" y="50"/>
                    <a:pt x="142" y="54"/>
                  </a:cubicBezTo>
                  <a:cubicBezTo>
                    <a:pt x="142" y="53"/>
                    <a:pt x="103" y="65"/>
                    <a:pt x="100" y="65"/>
                  </a:cubicBezTo>
                  <a:cubicBezTo>
                    <a:pt x="96" y="66"/>
                    <a:pt x="94" y="69"/>
                    <a:pt x="92" y="70"/>
                  </a:cubicBezTo>
                  <a:cubicBezTo>
                    <a:pt x="88" y="73"/>
                    <a:pt x="86" y="70"/>
                    <a:pt x="83" y="72"/>
                  </a:cubicBezTo>
                  <a:cubicBezTo>
                    <a:pt x="80" y="73"/>
                    <a:pt x="78" y="77"/>
                    <a:pt x="75" y="78"/>
                  </a:cubicBezTo>
                  <a:cubicBezTo>
                    <a:pt x="70" y="80"/>
                    <a:pt x="64" y="79"/>
                    <a:pt x="59" y="82"/>
                  </a:cubicBezTo>
                  <a:cubicBezTo>
                    <a:pt x="52" y="86"/>
                    <a:pt x="46" y="94"/>
                    <a:pt x="39" y="99"/>
                  </a:cubicBezTo>
                  <a:cubicBezTo>
                    <a:pt x="33" y="106"/>
                    <a:pt x="26" y="112"/>
                    <a:pt x="20" y="119"/>
                  </a:cubicBezTo>
                  <a:cubicBezTo>
                    <a:pt x="17" y="123"/>
                    <a:pt x="3" y="143"/>
                    <a:pt x="0" y="141"/>
                  </a:cubicBezTo>
                  <a:cubicBezTo>
                    <a:pt x="0" y="141"/>
                    <a:pt x="0" y="142"/>
                    <a:pt x="0" y="142"/>
                  </a:cubicBezTo>
                  <a:cubicBezTo>
                    <a:pt x="21" y="142"/>
                    <a:pt x="21" y="142"/>
                    <a:pt x="21" y="142"/>
                  </a:cubicBezTo>
                  <a:cubicBezTo>
                    <a:pt x="22" y="141"/>
                    <a:pt x="23" y="141"/>
                    <a:pt x="23" y="140"/>
                  </a:cubicBezTo>
                  <a:close/>
                  <a:moveTo>
                    <a:pt x="49" y="116"/>
                  </a:moveTo>
                  <a:cubicBezTo>
                    <a:pt x="46" y="115"/>
                    <a:pt x="45" y="118"/>
                    <a:pt x="42" y="118"/>
                  </a:cubicBezTo>
                  <a:cubicBezTo>
                    <a:pt x="43" y="113"/>
                    <a:pt x="50" y="113"/>
                    <a:pt x="49" y="116"/>
                  </a:cubicBezTo>
                  <a:close/>
                  <a:moveTo>
                    <a:pt x="36" y="126"/>
                  </a:moveTo>
                  <a:cubicBezTo>
                    <a:pt x="35" y="126"/>
                    <a:pt x="34" y="126"/>
                    <a:pt x="33" y="126"/>
                  </a:cubicBezTo>
                  <a:cubicBezTo>
                    <a:pt x="35" y="125"/>
                    <a:pt x="36" y="124"/>
                    <a:pt x="35" y="123"/>
                  </a:cubicBezTo>
                  <a:cubicBezTo>
                    <a:pt x="35" y="123"/>
                    <a:pt x="35" y="123"/>
                    <a:pt x="34" y="123"/>
                  </a:cubicBezTo>
                  <a:cubicBezTo>
                    <a:pt x="36" y="123"/>
                    <a:pt x="37" y="122"/>
                    <a:pt x="38" y="121"/>
                  </a:cubicBezTo>
                  <a:cubicBezTo>
                    <a:pt x="37" y="124"/>
                    <a:pt x="36" y="127"/>
                    <a:pt x="35" y="130"/>
                  </a:cubicBezTo>
                  <a:cubicBezTo>
                    <a:pt x="35" y="127"/>
                    <a:pt x="34" y="132"/>
                    <a:pt x="34" y="132"/>
                  </a:cubicBezTo>
                  <a:cubicBezTo>
                    <a:pt x="34" y="132"/>
                    <a:pt x="29" y="137"/>
                    <a:pt x="29" y="137"/>
                  </a:cubicBezTo>
                  <a:cubicBezTo>
                    <a:pt x="23" y="129"/>
                    <a:pt x="35" y="128"/>
                    <a:pt x="36" y="12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31" name="Szabadkézi sokszög 321"/>
            <p:cNvSpPr>
              <a:spLocks/>
            </p:cNvSpPr>
            <p:nvPr/>
          </p:nvSpPr>
          <p:spPr bwMode="auto">
            <a:xfrm>
              <a:off x="1489075" y="6821488"/>
              <a:ext cx="88900" cy="34925"/>
            </a:xfrm>
            <a:custGeom>
              <a:avLst/>
              <a:gdLst>
                <a:gd name="T0" fmla="*/ 28 w 28"/>
                <a:gd name="T1" fmla="*/ 6 h 11"/>
                <a:gd name="T2" fmla="*/ 24 w 28"/>
                <a:gd name="T3" fmla="*/ 3 h 11"/>
                <a:gd name="T4" fmla="*/ 24 w 28"/>
                <a:gd name="T5" fmla="*/ 5 h 11"/>
                <a:gd name="T6" fmla="*/ 16 w 28"/>
                <a:gd name="T7" fmla="*/ 1 h 11"/>
                <a:gd name="T8" fmla="*/ 7 w 28"/>
                <a:gd name="T9" fmla="*/ 4 h 11"/>
                <a:gd name="T10" fmla="*/ 0 w 28"/>
                <a:gd name="T11" fmla="*/ 11 h 11"/>
                <a:gd name="T12" fmla="*/ 11 w 28"/>
                <a:gd name="T13" fmla="*/ 11 h 11"/>
                <a:gd name="T14" fmla="*/ 28 w 28"/>
                <a:gd name="T15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1">
                  <a:moveTo>
                    <a:pt x="28" y="6"/>
                  </a:moveTo>
                  <a:cubicBezTo>
                    <a:pt x="26" y="6"/>
                    <a:pt x="24" y="4"/>
                    <a:pt x="24" y="3"/>
                  </a:cubicBezTo>
                  <a:cubicBezTo>
                    <a:pt x="23" y="4"/>
                    <a:pt x="23" y="4"/>
                    <a:pt x="24" y="5"/>
                  </a:cubicBezTo>
                  <a:cubicBezTo>
                    <a:pt x="17" y="4"/>
                    <a:pt x="27" y="0"/>
                    <a:pt x="16" y="1"/>
                  </a:cubicBezTo>
                  <a:cubicBezTo>
                    <a:pt x="11" y="2"/>
                    <a:pt x="11" y="4"/>
                    <a:pt x="7" y="4"/>
                  </a:cubicBezTo>
                  <a:cubicBezTo>
                    <a:pt x="7" y="8"/>
                    <a:pt x="3" y="9"/>
                    <a:pt x="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6" y="8"/>
                    <a:pt x="21" y="5"/>
                    <a:pt x="28" y="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32" name="Szabadkézi sokszög 322"/>
            <p:cNvSpPr>
              <a:spLocks/>
            </p:cNvSpPr>
            <p:nvPr/>
          </p:nvSpPr>
          <p:spPr bwMode="auto">
            <a:xfrm>
              <a:off x="1558925" y="6811963"/>
              <a:ext cx="101600" cy="44450"/>
            </a:xfrm>
            <a:custGeom>
              <a:avLst/>
              <a:gdLst>
                <a:gd name="T0" fmla="*/ 32 w 32"/>
                <a:gd name="T1" fmla="*/ 0 h 14"/>
                <a:gd name="T2" fmla="*/ 0 w 32"/>
                <a:gd name="T3" fmla="*/ 14 h 14"/>
                <a:gd name="T4" fmla="*/ 0 w 32"/>
                <a:gd name="T5" fmla="*/ 14 h 14"/>
                <a:gd name="T6" fmla="*/ 16 w 32"/>
                <a:gd name="T7" fmla="*/ 14 h 14"/>
                <a:gd name="T8" fmla="*/ 32 w 32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32" y="0"/>
                  </a:moveTo>
                  <a:cubicBezTo>
                    <a:pt x="22" y="3"/>
                    <a:pt x="5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2" y="9"/>
                    <a:pt x="29" y="3"/>
                    <a:pt x="3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33" name="Szabadkézi sokszög 323"/>
            <p:cNvSpPr>
              <a:spLocks/>
            </p:cNvSpPr>
            <p:nvPr/>
          </p:nvSpPr>
          <p:spPr bwMode="auto">
            <a:xfrm>
              <a:off x="34925" y="6735763"/>
              <a:ext cx="123825" cy="120650"/>
            </a:xfrm>
            <a:custGeom>
              <a:avLst/>
              <a:gdLst>
                <a:gd name="T0" fmla="*/ 24 w 39"/>
                <a:gd name="T1" fmla="*/ 28 h 38"/>
                <a:gd name="T2" fmla="*/ 24 w 39"/>
                <a:gd name="T3" fmla="*/ 38 h 38"/>
                <a:gd name="T4" fmla="*/ 28 w 39"/>
                <a:gd name="T5" fmla="*/ 38 h 38"/>
                <a:gd name="T6" fmla="*/ 30 w 39"/>
                <a:gd name="T7" fmla="*/ 28 h 38"/>
                <a:gd name="T8" fmla="*/ 39 w 39"/>
                <a:gd name="T9" fmla="*/ 3 h 38"/>
                <a:gd name="T10" fmla="*/ 37 w 39"/>
                <a:gd name="T11" fmla="*/ 0 h 38"/>
                <a:gd name="T12" fmla="*/ 30 w 39"/>
                <a:gd name="T13" fmla="*/ 4 h 38"/>
                <a:gd name="T14" fmla="*/ 26 w 39"/>
                <a:gd name="T15" fmla="*/ 15 h 38"/>
                <a:gd name="T16" fmla="*/ 17 w 39"/>
                <a:gd name="T17" fmla="*/ 21 h 38"/>
                <a:gd name="T18" fmla="*/ 8 w 39"/>
                <a:gd name="T19" fmla="*/ 27 h 38"/>
                <a:gd name="T20" fmla="*/ 10 w 39"/>
                <a:gd name="T21" fmla="*/ 28 h 38"/>
                <a:gd name="T22" fmla="*/ 0 w 39"/>
                <a:gd name="T23" fmla="*/ 38 h 38"/>
                <a:gd name="T24" fmla="*/ 14 w 39"/>
                <a:gd name="T25" fmla="*/ 38 h 38"/>
                <a:gd name="T26" fmla="*/ 24 w 39"/>
                <a:gd name="T27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38">
                  <a:moveTo>
                    <a:pt x="24" y="28"/>
                  </a:moveTo>
                  <a:cubicBezTo>
                    <a:pt x="25" y="30"/>
                    <a:pt x="24" y="34"/>
                    <a:pt x="24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7" y="35"/>
                    <a:pt x="27" y="30"/>
                    <a:pt x="30" y="28"/>
                  </a:cubicBezTo>
                  <a:cubicBezTo>
                    <a:pt x="25" y="29"/>
                    <a:pt x="35" y="6"/>
                    <a:pt x="39" y="3"/>
                  </a:cubicBezTo>
                  <a:cubicBezTo>
                    <a:pt x="36" y="4"/>
                    <a:pt x="39" y="0"/>
                    <a:pt x="37" y="0"/>
                  </a:cubicBezTo>
                  <a:cubicBezTo>
                    <a:pt x="37" y="5"/>
                    <a:pt x="33" y="4"/>
                    <a:pt x="30" y="4"/>
                  </a:cubicBezTo>
                  <a:cubicBezTo>
                    <a:pt x="28" y="6"/>
                    <a:pt x="27" y="13"/>
                    <a:pt x="26" y="15"/>
                  </a:cubicBezTo>
                  <a:cubicBezTo>
                    <a:pt x="23" y="18"/>
                    <a:pt x="19" y="22"/>
                    <a:pt x="17" y="21"/>
                  </a:cubicBezTo>
                  <a:cubicBezTo>
                    <a:pt x="18" y="28"/>
                    <a:pt x="10" y="24"/>
                    <a:pt x="8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9" y="29"/>
                    <a:pt x="4" y="35"/>
                    <a:pt x="0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8" y="33"/>
                    <a:pt x="21" y="29"/>
                    <a:pt x="24" y="2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34" name="Szabadkézi sokszög 324"/>
            <p:cNvSpPr>
              <a:spLocks/>
            </p:cNvSpPr>
            <p:nvPr/>
          </p:nvSpPr>
          <p:spPr bwMode="auto">
            <a:xfrm>
              <a:off x="1428750" y="6415088"/>
              <a:ext cx="835025" cy="441325"/>
            </a:xfrm>
            <a:custGeom>
              <a:avLst/>
              <a:gdLst>
                <a:gd name="T0" fmla="*/ 11 w 263"/>
                <a:gd name="T1" fmla="*/ 131 h 139"/>
                <a:gd name="T2" fmla="*/ 21 w 263"/>
                <a:gd name="T3" fmla="*/ 128 h 139"/>
                <a:gd name="T4" fmla="*/ 41 w 263"/>
                <a:gd name="T5" fmla="*/ 122 h 139"/>
                <a:gd name="T6" fmla="*/ 43 w 263"/>
                <a:gd name="T7" fmla="*/ 122 h 139"/>
                <a:gd name="T8" fmla="*/ 45 w 263"/>
                <a:gd name="T9" fmla="*/ 121 h 139"/>
                <a:gd name="T10" fmla="*/ 80 w 263"/>
                <a:gd name="T11" fmla="*/ 113 h 139"/>
                <a:gd name="T12" fmla="*/ 89 w 263"/>
                <a:gd name="T13" fmla="*/ 113 h 139"/>
                <a:gd name="T14" fmla="*/ 103 w 263"/>
                <a:gd name="T15" fmla="*/ 113 h 139"/>
                <a:gd name="T16" fmla="*/ 139 w 263"/>
                <a:gd name="T17" fmla="*/ 113 h 139"/>
                <a:gd name="T18" fmla="*/ 144 w 263"/>
                <a:gd name="T19" fmla="*/ 112 h 139"/>
                <a:gd name="T20" fmla="*/ 145 w 263"/>
                <a:gd name="T21" fmla="*/ 115 h 139"/>
                <a:gd name="T22" fmla="*/ 151 w 263"/>
                <a:gd name="T23" fmla="*/ 115 h 139"/>
                <a:gd name="T24" fmla="*/ 160 w 263"/>
                <a:gd name="T25" fmla="*/ 115 h 139"/>
                <a:gd name="T26" fmla="*/ 200 w 263"/>
                <a:gd name="T27" fmla="*/ 116 h 139"/>
                <a:gd name="T28" fmla="*/ 235 w 263"/>
                <a:gd name="T29" fmla="*/ 123 h 139"/>
                <a:gd name="T30" fmla="*/ 263 w 263"/>
                <a:gd name="T31" fmla="*/ 128 h 139"/>
                <a:gd name="T32" fmla="*/ 239 w 263"/>
                <a:gd name="T33" fmla="*/ 116 h 139"/>
                <a:gd name="T34" fmla="*/ 221 w 263"/>
                <a:gd name="T35" fmla="*/ 112 h 139"/>
                <a:gd name="T36" fmla="*/ 204 w 263"/>
                <a:gd name="T37" fmla="*/ 104 h 139"/>
                <a:gd name="T38" fmla="*/ 191 w 263"/>
                <a:gd name="T39" fmla="*/ 108 h 139"/>
                <a:gd name="T40" fmla="*/ 192 w 263"/>
                <a:gd name="T41" fmla="*/ 110 h 139"/>
                <a:gd name="T42" fmla="*/ 126 w 263"/>
                <a:gd name="T43" fmla="*/ 100 h 139"/>
                <a:gd name="T44" fmla="*/ 56 w 263"/>
                <a:gd name="T45" fmla="*/ 102 h 139"/>
                <a:gd name="T46" fmla="*/ 34 w 263"/>
                <a:gd name="T47" fmla="*/ 110 h 139"/>
                <a:gd name="T48" fmla="*/ 23 w 263"/>
                <a:gd name="T49" fmla="*/ 109 h 139"/>
                <a:gd name="T50" fmla="*/ 26 w 263"/>
                <a:gd name="T51" fmla="*/ 98 h 139"/>
                <a:gd name="T52" fmla="*/ 32 w 263"/>
                <a:gd name="T53" fmla="*/ 95 h 139"/>
                <a:gd name="T54" fmla="*/ 32 w 263"/>
                <a:gd name="T55" fmla="*/ 98 h 139"/>
                <a:gd name="T56" fmla="*/ 34 w 263"/>
                <a:gd name="T57" fmla="*/ 96 h 139"/>
                <a:gd name="T58" fmla="*/ 41 w 263"/>
                <a:gd name="T59" fmla="*/ 83 h 139"/>
                <a:gd name="T60" fmla="*/ 45 w 263"/>
                <a:gd name="T61" fmla="*/ 70 h 139"/>
                <a:gd name="T62" fmla="*/ 50 w 263"/>
                <a:gd name="T63" fmla="*/ 69 h 139"/>
                <a:gd name="T64" fmla="*/ 48 w 263"/>
                <a:gd name="T65" fmla="*/ 68 h 139"/>
                <a:gd name="T66" fmla="*/ 56 w 263"/>
                <a:gd name="T67" fmla="*/ 59 h 139"/>
                <a:gd name="T68" fmla="*/ 59 w 263"/>
                <a:gd name="T69" fmla="*/ 53 h 139"/>
                <a:gd name="T70" fmla="*/ 63 w 263"/>
                <a:gd name="T71" fmla="*/ 53 h 139"/>
                <a:gd name="T72" fmla="*/ 71 w 263"/>
                <a:gd name="T73" fmla="*/ 34 h 139"/>
                <a:gd name="T74" fmla="*/ 83 w 263"/>
                <a:gd name="T75" fmla="*/ 21 h 139"/>
                <a:gd name="T76" fmla="*/ 81 w 263"/>
                <a:gd name="T77" fmla="*/ 21 h 139"/>
                <a:gd name="T78" fmla="*/ 91 w 263"/>
                <a:gd name="T79" fmla="*/ 12 h 139"/>
                <a:gd name="T80" fmla="*/ 101 w 263"/>
                <a:gd name="T81" fmla="*/ 6 h 139"/>
                <a:gd name="T82" fmla="*/ 75 w 263"/>
                <a:gd name="T83" fmla="*/ 25 h 139"/>
                <a:gd name="T84" fmla="*/ 61 w 263"/>
                <a:gd name="T85" fmla="*/ 40 h 139"/>
                <a:gd name="T86" fmla="*/ 47 w 263"/>
                <a:gd name="T87" fmla="*/ 64 h 139"/>
                <a:gd name="T88" fmla="*/ 41 w 263"/>
                <a:gd name="T89" fmla="*/ 75 h 139"/>
                <a:gd name="T90" fmla="*/ 29 w 263"/>
                <a:gd name="T91" fmla="*/ 86 h 139"/>
                <a:gd name="T92" fmla="*/ 16 w 263"/>
                <a:gd name="T93" fmla="*/ 108 h 139"/>
                <a:gd name="T94" fmla="*/ 0 w 263"/>
                <a:gd name="T95" fmla="*/ 139 h 139"/>
                <a:gd name="T96" fmla="*/ 8 w 263"/>
                <a:gd name="T97" fmla="*/ 139 h 139"/>
                <a:gd name="T98" fmla="*/ 11 w 263"/>
                <a:gd name="T99" fmla="*/ 13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3" h="139">
                  <a:moveTo>
                    <a:pt x="11" y="131"/>
                  </a:moveTo>
                  <a:cubicBezTo>
                    <a:pt x="14" y="134"/>
                    <a:pt x="17" y="127"/>
                    <a:pt x="21" y="128"/>
                  </a:cubicBezTo>
                  <a:cubicBezTo>
                    <a:pt x="24" y="122"/>
                    <a:pt x="35" y="122"/>
                    <a:pt x="41" y="122"/>
                  </a:cubicBezTo>
                  <a:cubicBezTo>
                    <a:pt x="37" y="120"/>
                    <a:pt x="42" y="120"/>
                    <a:pt x="43" y="122"/>
                  </a:cubicBezTo>
                  <a:cubicBezTo>
                    <a:pt x="44" y="120"/>
                    <a:pt x="40" y="119"/>
                    <a:pt x="45" y="121"/>
                  </a:cubicBezTo>
                  <a:cubicBezTo>
                    <a:pt x="43" y="117"/>
                    <a:pt x="77" y="113"/>
                    <a:pt x="80" y="113"/>
                  </a:cubicBezTo>
                  <a:cubicBezTo>
                    <a:pt x="73" y="115"/>
                    <a:pt x="87" y="113"/>
                    <a:pt x="89" y="113"/>
                  </a:cubicBezTo>
                  <a:cubicBezTo>
                    <a:pt x="94" y="113"/>
                    <a:pt x="98" y="112"/>
                    <a:pt x="103" y="113"/>
                  </a:cubicBezTo>
                  <a:cubicBezTo>
                    <a:pt x="119" y="114"/>
                    <a:pt x="128" y="110"/>
                    <a:pt x="139" y="113"/>
                  </a:cubicBezTo>
                  <a:cubicBezTo>
                    <a:pt x="139" y="111"/>
                    <a:pt x="143" y="112"/>
                    <a:pt x="144" y="112"/>
                  </a:cubicBezTo>
                  <a:cubicBezTo>
                    <a:pt x="144" y="113"/>
                    <a:pt x="145" y="114"/>
                    <a:pt x="145" y="115"/>
                  </a:cubicBezTo>
                  <a:cubicBezTo>
                    <a:pt x="147" y="115"/>
                    <a:pt x="149" y="115"/>
                    <a:pt x="151" y="115"/>
                  </a:cubicBezTo>
                  <a:cubicBezTo>
                    <a:pt x="155" y="116"/>
                    <a:pt x="156" y="114"/>
                    <a:pt x="160" y="115"/>
                  </a:cubicBezTo>
                  <a:cubicBezTo>
                    <a:pt x="170" y="118"/>
                    <a:pt x="187" y="114"/>
                    <a:pt x="200" y="116"/>
                  </a:cubicBezTo>
                  <a:cubicBezTo>
                    <a:pt x="207" y="117"/>
                    <a:pt x="231" y="118"/>
                    <a:pt x="235" y="123"/>
                  </a:cubicBezTo>
                  <a:cubicBezTo>
                    <a:pt x="238" y="126"/>
                    <a:pt x="263" y="130"/>
                    <a:pt x="263" y="128"/>
                  </a:cubicBezTo>
                  <a:cubicBezTo>
                    <a:pt x="257" y="126"/>
                    <a:pt x="245" y="121"/>
                    <a:pt x="239" y="116"/>
                  </a:cubicBezTo>
                  <a:cubicBezTo>
                    <a:pt x="239" y="117"/>
                    <a:pt x="224" y="112"/>
                    <a:pt x="221" y="112"/>
                  </a:cubicBezTo>
                  <a:cubicBezTo>
                    <a:pt x="215" y="111"/>
                    <a:pt x="208" y="110"/>
                    <a:pt x="204" y="104"/>
                  </a:cubicBezTo>
                  <a:cubicBezTo>
                    <a:pt x="203" y="109"/>
                    <a:pt x="194" y="108"/>
                    <a:pt x="191" y="108"/>
                  </a:cubicBezTo>
                  <a:cubicBezTo>
                    <a:pt x="191" y="109"/>
                    <a:pt x="192" y="109"/>
                    <a:pt x="192" y="110"/>
                  </a:cubicBezTo>
                  <a:cubicBezTo>
                    <a:pt x="176" y="98"/>
                    <a:pt x="147" y="102"/>
                    <a:pt x="126" y="100"/>
                  </a:cubicBezTo>
                  <a:cubicBezTo>
                    <a:pt x="102" y="98"/>
                    <a:pt x="79" y="106"/>
                    <a:pt x="56" y="102"/>
                  </a:cubicBezTo>
                  <a:cubicBezTo>
                    <a:pt x="55" y="92"/>
                    <a:pt x="35" y="110"/>
                    <a:pt x="34" y="110"/>
                  </a:cubicBezTo>
                  <a:cubicBezTo>
                    <a:pt x="29" y="110"/>
                    <a:pt x="28" y="106"/>
                    <a:pt x="23" y="109"/>
                  </a:cubicBezTo>
                  <a:cubicBezTo>
                    <a:pt x="23" y="105"/>
                    <a:pt x="29" y="99"/>
                    <a:pt x="26" y="98"/>
                  </a:cubicBezTo>
                  <a:cubicBezTo>
                    <a:pt x="28" y="96"/>
                    <a:pt x="29" y="95"/>
                    <a:pt x="32" y="95"/>
                  </a:cubicBezTo>
                  <a:cubicBezTo>
                    <a:pt x="32" y="96"/>
                    <a:pt x="33" y="97"/>
                    <a:pt x="32" y="98"/>
                  </a:cubicBezTo>
                  <a:cubicBezTo>
                    <a:pt x="33" y="97"/>
                    <a:pt x="33" y="97"/>
                    <a:pt x="34" y="96"/>
                  </a:cubicBezTo>
                  <a:cubicBezTo>
                    <a:pt x="37" y="100"/>
                    <a:pt x="37" y="86"/>
                    <a:pt x="41" y="83"/>
                  </a:cubicBezTo>
                  <a:cubicBezTo>
                    <a:pt x="43" y="82"/>
                    <a:pt x="46" y="71"/>
                    <a:pt x="45" y="70"/>
                  </a:cubicBezTo>
                  <a:cubicBezTo>
                    <a:pt x="47" y="72"/>
                    <a:pt x="48" y="72"/>
                    <a:pt x="50" y="69"/>
                  </a:cubicBezTo>
                  <a:cubicBezTo>
                    <a:pt x="49" y="68"/>
                    <a:pt x="49" y="68"/>
                    <a:pt x="48" y="68"/>
                  </a:cubicBezTo>
                  <a:cubicBezTo>
                    <a:pt x="54" y="65"/>
                    <a:pt x="53" y="64"/>
                    <a:pt x="56" y="59"/>
                  </a:cubicBezTo>
                  <a:cubicBezTo>
                    <a:pt x="57" y="58"/>
                    <a:pt x="63" y="54"/>
                    <a:pt x="59" y="53"/>
                  </a:cubicBezTo>
                  <a:cubicBezTo>
                    <a:pt x="61" y="53"/>
                    <a:pt x="62" y="53"/>
                    <a:pt x="63" y="53"/>
                  </a:cubicBezTo>
                  <a:cubicBezTo>
                    <a:pt x="59" y="49"/>
                    <a:pt x="69" y="39"/>
                    <a:pt x="71" y="34"/>
                  </a:cubicBezTo>
                  <a:cubicBezTo>
                    <a:pt x="71" y="33"/>
                    <a:pt x="82" y="22"/>
                    <a:pt x="83" y="21"/>
                  </a:cubicBezTo>
                  <a:cubicBezTo>
                    <a:pt x="83" y="21"/>
                    <a:pt x="82" y="21"/>
                    <a:pt x="81" y="21"/>
                  </a:cubicBezTo>
                  <a:cubicBezTo>
                    <a:pt x="83" y="20"/>
                    <a:pt x="91" y="15"/>
                    <a:pt x="91" y="12"/>
                  </a:cubicBezTo>
                  <a:cubicBezTo>
                    <a:pt x="91" y="15"/>
                    <a:pt x="100" y="6"/>
                    <a:pt x="101" y="6"/>
                  </a:cubicBezTo>
                  <a:cubicBezTo>
                    <a:pt x="99" y="0"/>
                    <a:pt x="67" y="18"/>
                    <a:pt x="75" y="25"/>
                  </a:cubicBezTo>
                  <a:cubicBezTo>
                    <a:pt x="71" y="24"/>
                    <a:pt x="61" y="40"/>
                    <a:pt x="61" y="40"/>
                  </a:cubicBezTo>
                  <a:cubicBezTo>
                    <a:pt x="56" y="48"/>
                    <a:pt x="57" y="60"/>
                    <a:pt x="47" y="64"/>
                  </a:cubicBezTo>
                  <a:cubicBezTo>
                    <a:pt x="50" y="69"/>
                    <a:pt x="37" y="69"/>
                    <a:pt x="41" y="75"/>
                  </a:cubicBezTo>
                  <a:cubicBezTo>
                    <a:pt x="35" y="72"/>
                    <a:pt x="36" y="87"/>
                    <a:pt x="29" y="86"/>
                  </a:cubicBezTo>
                  <a:cubicBezTo>
                    <a:pt x="30" y="93"/>
                    <a:pt x="19" y="101"/>
                    <a:pt x="16" y="108"/>
                  </a:cubicBezTo>
                  <a:cubicBezTo>
                    <a:pt x="12" y="119"/>
                    <a:pt x="7" y="130"/>
                    <a:pt x="0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9" y="137"/>
                    <a:pt x="11" y="135"/>
                    <a:pt x="11" y="13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35" name="Szabadkézi sokszög 325"/>
            <p:cNvSpPr>
              <a:spLocks/>
            </p:cNvSpPr>
            <p:nvPr/>
          </p:nvSpPr>
          <p:spPr bwMode="auto">
            <a:xfrm>
              <a:off x="133350" y="6818313"/>
              <a:ext cx="41275" cy="38100"/>
            </a:xfrm>
            <a:custGeom>
              <a:avLst/>
              <a:gdLst>
                <a:gd name="T0" fmla="*/ 9 w 13"/>
                <a:gd name="T1" fmla="*/ 9 h 12"/>
                <a:gd name="T2" fmla="*/ 11 w 13"/>
                <a:gd name="T3" fmla="*/ 1 h 12"/>
                <a:gd name="T4" fmla="*/ 7 w 13"/>
                <a:gd name="T5" fmla="*/ 6 h 12"/>
                <a:gd name="T6" fmla="*/ 0 w 13"/>
                <a:gd name="T7" fmla="*/ 12 h 12"/>
                <a:gd name="T8" fmla="*/ 4 w 13"/>
                <a:gd name="T9" fmla="*/ 12 h 12"/>
                <a:gd name="T10" fmla="*/ 9 w 13"/>
                <a:gd name="T11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2">
                  <a:moveTo>
                    <a:pt x="9" y="9"/>
                  </a:moveTo>
                  <a:cubicBezTo>
                    <a:pt x="9" y="7"/>
                    <a:pt x="13" y="2"/>
                    <a:pt x="11" y="1"/>
                  </a:cubicBezTo>
                  <a:cubicBezTo>
                    <a:pt x="10" y="0"/>
                    <a:pt x="7" y="5"/>
                    <a:pt x="7" y="6"/>
                  </a:cubicBezTo>
                  <a:cubicBezTo>
                    <a:pt x="5" y="9"/>
                    <a:pt x="3" y="11"/>
                    <a:pt x="0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9"/>
                    <a:pt x="7" y="7"/>
                    <a:pt x="9" y="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36" name="Szabadkézi sokszög 326"/>
            <p:cNvSpPr>
              <a:spLocks/>
            </p:cNvSpPr>
            <p:nvPr/>
          </p:nvSpPr>
          <p:spPr bwMode="auto">
            <a:xfrm>
              <a:off x="1244600" y="6853238"/>
              <a:ext cx="9525" cy="3175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37" name="Szabadkézi sokszög 327"/>
            <p:cNvSpPr>
              <a:spLocks noEditPoints="1"/>
            </p:cNvSpPr>
            <p:nvPr/>
          </p:nvSpPr>
          <p:spPr bwMode="auto">
            <a:xfrm>
              <a:off x="1177925" y="6684963"/>
              <a:ext cx="295275" cy="171450"/>
            </a:xfrm>
            <a:custGeom>
              <a:avLst/>
              <a:gdLst>
                <a:gd name="T0" fmla="*/ 12 w 93"/>
                <a:gd name="T1" fmla="*/ 53 h 54"/>
                <a:gd name="T2" fmla="*/ 24 w 93"/>
                <a:gd name="T3" fmla="*/ 54 h 54"/>
                <a:gd name="T4" fmla="*/ 29 w 93"/>
                <a:gd name="T5" fmla="*/ 54 h 54"/>
                <a:gd name="T6" fmla="*/ 31 w 93"/>
                <a:gd name="T7" fmla="*/ 53 h 54"/>
                <a:gd name="T8" fmla="*/ 29 w 93"/>
                <a:gd name="T9" fmla="*/ 53 h 54"/>
                <a:gd name="T10" fmla="*/ 49 w 93"/>
                <a:gd name="T11" fmla="*/ 46 h 54"/>
                <a:gd name="T12" fmla="*/ 57 w 93"/>
                <a:gd name="T13" fmla="*/ 30 h 54"/>
                <a:gd name="T14" fmla="*/ 75 w 93"/>
                <a:gd name="T15" fmla="*/ 22 h 54"/>
                <a:gd name="T16" fmla="*/ 75 w 93"/>
                <a:gd name="T17" fmla="*/ 17 h 54"/>
                <a:gd name="T18" fmla="*/ 85 w 93"/>
                <a:gd name="T19" fmla="*/ 10 h 54"/>
                <a:gd name="T20" fmla="*/ 90 w 93"/>
                <a:gd name="T21" fmla="*/ 7 h 54"/>
                <a:gd name="T22" fmla="*/ 93 w 93"/>
                <a:gd name="T23" fmla="*/ 1 h 54"/>
                <a:gd name="T24" fmla="*/ 66 w 93"/>
                <a:gd name="T25" fmla="*/ 4 h 54"/>
                <a:gd name="T26" fmla="*/ 69 w 93"/>
                <a:gd name="T27" fmla="*/ 0 h 54"/>
                <a:gd name="T28" fmla="*/ 37 w 93"/>
                <a:gd name="T29" fmla="*/ 24 h 54"/>
                <a:gd name="T30" fmla="*/ 25 w 93"/>
                <a:gd name="T31" fmla="*/ 36 h 54"/>
                <a:gd name="T32" fmla="*/ 12 w 93"/>
                <a:gd name="T33" fmla="*/ 46 h 54"/>
                <a:gd name="T34" fmla="*/ 14 w 93"/>
                <a:gd name="T35" fmla="*/ 46 h 54"/>
                <a:gd name="T36" fmla="*/ 9 w 93"/>
                <a:gd name="T37" fmla="*/ 48 h 54"/>
                <a:gd name="T38" fmla="*/ 2 w 93"/>
                <a:gd name="T39" fmla="*/ 53 h 54"/>
                <a:gd name="T40" fmla="*/ 0 w 93"/>
                <a:gd name="T41" fmla="*/ 54 h 54"/>
                <a:gd name="T42" fmla="*/ 12 w 93"/>
                <a:gd name="T43" fmla="*/ 54 h 54"/>
                <a:gd name="T44" fmla="*/ 12 w 93"/>
                <a:gd name="T45" fmla="*/ 53 h 54"/>
                <a:gd name="T46" fmla="*/ 62 w 93"/>
                <a:gd name="T47" fmla="*/ 16 h 54"/>
                <a:gd name="T48" fmla="*/ 62 w 93"/>
                <a:gd name="T49" fmla="*/ 17 h 54"/>
                <a:gd name="T50" fmla="*/ 60 w 93"/>
                <a:gd name="T51" fmla="*/ 19 h 54"/>
                <a:gd name="T52" fmla="*/ 50 w 93"/>
                <a:gd name="T53" fmla="*/ 19 h 54"/>
                <a:gd name="T54" fmla="*/ 62 w 93"/>
                <a:gd name="T55" fmla="*/ 16 h 54"/>
                <a:gd name="T56" fmla="*/ 40 w 93"/>
                <a:gd name="T57" fmla="*/ 32 h 54"/>
                <a:gd name="T58" fmla="*/ 43 w 93"/>
                <a:gd name="T59" fmla="*/ 31 h 54"/>
                <a:gd name="T60" fmla="*/ 31 w 93"/>
                <a:gd name="T61" fmla="*/ 36 h 54"/>
                <a:gd name="T62" fmla="*/ 40 w 93"/>
                <a:gd name="T63" fmla="*/ 3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3" h="54">
                  <a:moveTo>
                    <a:pt x="12" y="53"/>
                  </a:moveTo>
                  <a:cubicBezTo>
                    <a:pt x="17" y="47"/>
                    <a:pt x="28" y="51"/>
                    <a:pt x="24" y="54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0" y="54"/>
                    <a:pt x="31" y="53"/>
                    <a:pt x="31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31" y="48"/>
                    <a:pt x="43" y="48"/>
                    <a:pt x="49" y="46"/>
                  </a:cubicBezTo>
                  <a:cubicBezTo>
                    <a:pt x="62" y="42"/>
                    <a:pt x="51" y="33"/>
                    <a:pt x="57" y="30"/>
                  </a:cubicBezTo>
                  <a:cubicBezTo>
                    <a:pt x="62" y="26"/>
                    <a:pt x="72" y="26"/>
                    <a:pt x="75" y="22"/>
                  </a:cubicBezTo>
                  <a:cubicBezTo>
                    <a:pt x="77" y="21"/>
                    <a:pt x="77" y="14"/>
                    <a:pt x="75" y="17"/>
                  </a:cubicBezTo>
                  <a:cubicBezTo>
                    <a:pt x="78" y="14"/>
                    <a:pt x="82" y="12"/>
                    <a:pt x="85" y="10"/>
                  </a:cubicBezTo>
                  <a:cubicBezTo>
                    <a:pt x="86" y="9"/>
                    <a:pt x="88" y="9"/>
                    <a:pt x="90" y="7"/>
                  </a:cubicBezTo>
                  <a:cubicBezTo>
                    <a:pt x="91" y="5"/>
                    <a:pt x="92" y="2"/>
                    <a:pt x="93" y="1"/>
                  </a:cubicBezTo>
                  <a:cubicBezTo>
                    <a:pt x="86" y="6"/>
                    <a:pt x="73" y="3"/>
                    <a:pt x="66" y="4"/>
                  </a:cubicBezTo>
                  <a:cubicBezTo>
                    <a:pt x="68" y="3"/>
                    <a:pt x="69" y="2"/>
                    <a:pt x="69" y="0"/>
                  </a:cubicBezTo>
                  <a:cubicBezTo>
                    <a:pt x="56" y="7"/>
                    <a:pt x="47" y="15"/>
                    <a:pt x="37" y="24"/>
                  </a:cubicBezTo>
                  <a:cubicBezTo>
                    <a:pt x="34" y="27"/>
                    <a:pt x="29" y="31"/>
                    <a:pt x="25" y="36"/>
                  </a:cubicBezTo>
                  <a:cubicBezTo>
                    <a:pt x="23" y="39"/>
                    <a:pt x="13" y="43"/>
                    <a:pt x="12" y="46"/>
                  </a:cubicBezTo>
                  <a:cubicBezTo>
                    <a:pt x="13" y="46"/>
                    <a:pt x="14" y="46"/>
                    <a:pt x="14" y="46"/>
                  </a:cubicBezTo>
                  <a:cubicBezTo>
                    <a:pt x="14" y="48"/>
                    <a:pt x="9" y="48"/>
                    <a:pt x="9" y="48"/>
                  </a:cubicBezTo>
                  <a:cubicBezTo>
                    <a:pt x="4" y="51"/>
                    <a:pt x="6" y="47"/>
                    <a:pt x="2" y="53"/>
                  </a:cubicBezTo>
                  <a:cubicBezTo>
                    <a:pt x="1" y="53"/>
                    <a:pt x="1" y="53"/>
                    <a:pt x="0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3"/>
                    <a:pt x="12" y="53"/>
                  </a:cubicBezTo>
                  <a:close/>
                  <a:moveTo>
                    <a:pt x="62" y="16"/>
                  </a:moveTo>
                  <a:cubicBezTo>
                    <a:pt x="59" y="16"/>
                    <a:pt x="62" y="16"/>
                    <a:pt x="62" y="17"/>
                  </a:cubicBezTo>
                  <a:cubicBezTo>
                    <a:pt x="61" y="18"/>
                    <a:pt x="59" y="16"/>
                    <a:pt x="60" y="19"/>
                  </a:cubicBezTo>
                  <a:cubicBezTo>
                    <a:pt x="59" y="19"/>
                    <a:pt x="50" y="23"/>
                    <a:pt x="50" y="19"/>
                  </a:cubicBezTo>
                  <a:cubicBezTo>
                    <a:pt x="52" y="19"/>
                    <a:pt x="56" y="10"/>
                    <a:pt x="62" y="16"/>
                  </a:cubicBezTo>
                  <a:close/>
                  <a:moveTo>
                    <a:pt x="40" y="32"/>
                  </a:moveTo>
                  <a:cubicBezTo>
                    <a:pt x="41" y="32"/>
                    <a:pt x="42" y="32"/>
                    <a:pt x="43" y="31"/>
                  </a:cubicBezTo>
                  <a:cubicBezTo>
                    <a:pt x="45" y="38"/>
                    <a:pt x="32" y="42"/>
                    <a:pt x="31" y="36"/>
                  </a:cubicBezTo>
                  <a:cubicBezTo>
                    <a:pt x="33" y="35"/>
                    <a:pt x="39" y="30"/>
                    <a:pt x="40" y="3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38" name="Szabadkézi sokszög 328"/>
            <p:cNvSpPr>
              <a:spLocks noEditPoints="1"/>
            </p:cNvSpPr>
            <p:nvPr/>
          </p:nvSpPr>
          <p:spPr bwMode="auto">
            <a:xfrm>
              <a:off x="6350" y="5662613"/>
              <a:ext cx="803275" cy="1193800"/>
            </a:xfrm>
            <a:custGeom>
              <a:avLst/>
              <a:gdLst>
                <a:gd name="T0" fmla="*/ 106 w 253"/>
                <a:gd name="T1" fmla="*/ 375 h 376"/>
                <a:gd name="T2" fmla="*/ 152 w 253"/>
                <a:gd name="T3" fmla="*/ 349 h 376"/>
                <a:gd name="T4" fmla="*/ 186 w 253"/>
                <a:gd name="T5" fmla="*/ 299 h 376"/>
                <a:gd name="T6" fmla="*/ 195 w 253"/>
                <a:gd name="T7" fmla="*/ 272 h 376"/>
                <a:gd name="T8" fmla="*/ 193 w 253"/>
                <a:gd name="T9" fmla="*/ 268 h 376"/>
                <a:gd name="T10" fmla="*/ 200 w 253"/>
                <a:gd name="T11" fmla="*/ 278 h 376"/>
                <a:gd name="T12" fmla="*/ 211 w 253"/>
                <a:gd name="T13" fmla="*/ 248 h 376"/>
                <a:gd name="T14" fmla="*/ 219 w 253"/>
                <a:gd name="T15" fmla="*/ 210 h 376"/>
                <a:gd name="T16" fmla="*/ 229 w 253"/>
                <a:gd name="T17" fmla="*/ 189 h 376"/>
                <a:gd name="T18" fmla="*/ 213 w 253"/>
                <a:gd name="T19" fmla="*/ 171 h 376"/>
                <a:gd name="T20" fmla="*/ 245 w 253"/>
                <a:gd name="T21" fmla="*/ 93 h 376"/>
                <a:gd name="T22" fmla="*/ 232 w 253"/>
                <a:gd name="T23" fmla="*/ 97 h 376"/>
                <a:gd name="T24" fmla="*/ 201 w 253"/>
                <a:gd name="T25" fmla="*/ 132 h 376"/>
                <a:gd name="T26" fmla="*/ 200 w 253"/>
                <a:gd name="T27" fmla="*/ 163 h 376"/>
                <a:gd name="T28" fmla="*/ 186 w 253"/>
                <a:gd name="T29" fmla="*/ 184 h 376"/>
                <a:gd name="T30" fmla="*/ 159 w 253"/>
                <a:gd name="T31" fmla="*/ 226 h 376"/>
                <a:gd name="T32" fmla="*/ 204 w 253"/>
                <a:gd name="T33" fmla="*/ 220 h 376"/>
                <a:gd name="T34" fmla="*/ 155 w 253"/>
                <a:gd name="T35" fmla="*/ 248 h 376"/>
                <a:gd name="T36" fmla="*/ 114 w 253"/>
                <a:gd name="T37" fmla="*/ 325 h 376"/>
                <a:gd name="T38" fmla="*/ 103 w 253"/>
                <a:gd name="T39" fmla="*/ 322 h 376"/>
                <a:gd name="T40" fmla="*/ 90 w 253"/>
                <a:gd name="T41" fmla="*/ 305 h 376"/>
                <a:gd name="T42" fmla="*/ 78 w 253"/>
                <a:gd name="T43" fmla="*/ 324 h 376"/>
                <a:gd name="T44" fmla="*/ 77 w 253"/>
                <a:gd name="T45" fmla="*/ 230 h 376"/>
                <a:gd name="T46" fmla="*/ 137 w 253"/>
                <a:gd name="T47" fmla="*/ 150 h 376"/>
                <a:gd name="T48" fmla="*/ 194 w 253"/>
                <a:gd name="T49" fmla="*/ 81 h 376"/>
                <a:gd name="T50" fmla="*/ 252 w 253"/>
                <a:gd name="T51" fmla="*/ 38 h 376"/>
                <a:gd name="T52" fmla="*/ 181 w 253"/>
                <a:gd name="T53" fmla="*/ 85 h 376"/>
                <a:gd name="T54" fmla="*/ 109 w 253"/>
                <a:gd name="T55" fmla="*/ 113 h 376"/>
                <a:gd name="T56" fmla="*/ 86 w 253"/>
                <a:gd name="T57" fmla="*/ 164 h 376"/>
                <a:gd name="T58" fmla="*/ 52 w 253"/>
                <a:gd name="T59" fmla="*/ 137 h 376"/>
                <a:gd name="T60" fmla="*/ 42 w 253"/>
                <a:gd name="T61" fmla="*/ 158 h 376"/>
                <a:gd name="T62" fmla="*/ 31 w 253"/>
                <a:gd name="T63" fmla="*/ 79 h 376"/>
                <a:gd name="T64" fmla="*/ 57 w 253"/>
                <a:gd name="T65" fmla="*/ 77 h 376"/>
                <a:gd name="T66" fmla="*/ 38 w 253"/>
                <a:gd name="T67" fmla="*/ 52 h 376"/>
                <a:gd name="T68" fmla="*/ 25 w 253"/>
                <a:gd name="T69" fmla="*/ 22 h 376"/>
                <a:gd name="T70" fmla="*/ 26 w 253"/>
                <a:gd name="T71" fmla="*/ 58 h 376"/>
                <a:gd name="T72" fmla="*/ 15 w 253"/>
                <a:gd name="T73" fmla="*/ 74 h 376"/>
                <a:gd name="T74" fmla="*/ 2 w 253"/>
                <a:gd name="T75" fmla="*/ 95 h 376"/>
                <a:gd name="T76" fmla="*/ 0 w 253"/>
                <a:gd name="T77" fmla="*/ 113 h 376"/>
                <a:gd name="T78" fmla="*/ 13 w 253"/>
                <a:gd name="T79" fmla="*/ 158 h 376"/>
                <a:gd name="T80" fmla="*/ 47 w 253"/>
                <a:gd name="T81" fmla="*/ 253 h 376"/>
                <a:gd name="T82" fmla="*/ 54 w 253"/>
                <a:gd name="T83" fmla="*/ 376 h 376"/>
                <a:gd name="T84" fmla="*/ 224 w 253"/>
                <a:gd name="T85" fmla="*/ 132 h 376"/>
                <a:gd name="T86" fmla="*/ 193 w 253"/>
                <a:gd name="T87" fmla="*/ 208 h 376"/>
                <a:gd name="T88" fmla="*/ 194 w 253"/>
                <a:gd name="T89" fmla="*/ 180 h 376"/>
                <a:gd name="T90" fmla="*/ 147 w 253"/>
                <a:gd name="T91" fmla="*/ 268 h 376"/>
                <a:gd name="T92" fmla="*/ 153 w 253"/>
                <a:gd name="T93" fmla="*/ 275 h 376"/>
                <a:gd name="T94" fmla="*/ 151 w 253"/>
                <a:gd name="T95" fmla="*/ 331 h 376"/>
                <a:gd name="T96" fmla="*/ 132 w 253"/>
                <a:gd name="T97" fmla="*/ 326 h 376"/>
                <a:gd name="T98" fmla="*/ 116 w 253"/>
                <a:gd name="T99" fmla="*/ 351 h 376"/>
                <a:gd name="T100" fmla="*/ 98 w 253"/>
                <a:gd name="T101" fmla="*/ 178 h 376"/>
                <a:gd name="T102" fmla="*/ 22 w 253"/>
                <a:gd name="T103" fmla="*/ 97 h 376"/>
                <a:gd name="T104" fmla="*/ 29 w 253"/>
                <a:gd name="T105" fmla="*/ 130 h 376"/>
                <a:gd name="T106" fmla="*/ 51 w 253"/>
                <a:gd name="T107" fmla="*/ 187 h 376"/>
                <a:gd name="T108" fmla="*/ 80 w 253"/>
                <a:gd name="T109" fmla="*/ 202 h 376"/>
                <a:gd name="T110" fmla="*/ 56 w 253"/>
                <a:gd name="T111" fmla="*/ 206 h 376"/>
                <a:gd name="T112" fmla="*/ 79 w 253"/>
                <a:gd name="T113" fmla="*/ 184 h 376"/>
                <a:gd name="T114" fmla="*/ 71 w 253"/>
                <a:gd name="T115" fmla="*/ 143 h 376"/>
                <a:gd name="T116" fmla="*/ 59 w 253"/>
                <a:gd name="T117" fmla="*/ 173 h 376"/>
                <a:gd name="T118" fmla="*/ 62 w 253"/>
                <a:gd name="T119" fmla="*/ 222 h 376"/>
                <a:gd name="T120" fmla="*/ 79 w 253"/>
                <a:gd name="T121" fmla="*/ 349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3" h="376">
                  <a:moveTo>
                    <a:pt x="95" y="357"/>
                  </a:moveTo>
                  <a:cubicBezTo>
                    <a:pt x="93" y="364"/>
                    <a:pt x="88" y="369"/>
                    <a:pt x="85" y="376"/>
                  </a:cubicBezTo>
                  <a:cubicBezTo>
                    <a:pt x="93" y="376"/>
                    <a:pt x="93" y="376"/>
                    <a:pt x="93" y="376"/>
                  </a:cubicBezTo>
                  <a:cubicBezTo>
                    <a:pt x="95" y="370"/>
                    <a:pt x="100" y="366"/>
                    <a:pt x="107" y="368"/>
                  </a:cubicBezTo>
                  <a:cubicBezTo>
                    <a:pt x="107" y="373"/>
                    <a:pt x="115" y="364"/>
                    <a:pt x="121" y="364"/>
                  </a:cubicBezTo>
                  <a:cubicBezTo>
                    <a:pt x="118" y="363"/>
                    <a:pt x="120" y="362"/>
                    <a:pt x="121" y="362"/>
                  </a:cubicBezTo>
                  <a:cubicBezTo>
                    <a:pt x="122" y="360"/>
                    <a:pt x="122" y="364"/>
                    <a:pt x="123" y="363"/>
                  </a:cubicBezTo>
                  <a:cubicBezTo>
                    <a:pt x="122" y="370"/>
                    <a:pt x="108" y="374"/>
                    <a:pt x="106" y="375"/>
                  </a:cubicBezTo>
                  <a:cubicBezTo>
                    <a:pt x="108" y="374"/>
                    <a:pt x="108" y="372"/>
                    <a:pt x="107" y="371"/>
                  </a:cubicBezTo>
                  <a:cubicBezTo>
                    <a:pt x="107" y="372"/>
                    <a:pt x="104" y="372"/>
                    <a:pt x="105" y="376"/>
                  </a:cubicBezTo>
                  <a:cubicBezTo>
                    <a:pt x="129" y="376"/>
                    <a:pt x="129" y="376"/>
                    <a:pt x="129" y="376"/>
                  </a:cubicBezTo>
                  <a:cubicBezTo>
                    <a:pt x="134" y="372"/>
                    <a:pt x="144" y="364"/>
                    <a:pt x="145" y="363"/>
                  </a:cubicBezTo>
                  <a:cubicBezTo>
                    <a:pt x="148" y="364"/>
                    <a:pt x="157" y="357"/>
                    <a:pt x="154" y="353"/>
                  </a:cubicBezTo>
                  <a:cubicBezTo>
                    <a:pt x="149" y="354"/>
                    <a:pt x="133" y="366"/>
                    <a:pt x="129" y="362"/>
                  </a:cubicBezTo>
                  <a:cubicBezTo>
                    <a:pt x="127" y="360"/>
                    <a:pt x="135" y="355"/>
                    <a:pt x="136" y="354"/>
                  </a:cubicBezTo>
                  <a:cubicBezTo>
                    <a:pt x="142" y="349"/>
                    <a:pt x="150" y="354"/>
                    <a:pt x="152" y="349"/>
                  </a:cubicBezTo>
                  <a:cubicBezTo>
                    <a:pt x="152" y="353"/>
                    <a:pt x="156" y="344"/>
                    <a:pt x="157" y="346"/>
                  </a:cubicBezTo>
                  <a:cubicBezTo>
                    <a:pt x="160" y="337"/>
                    <a:pt x="172" y="335"/>
                    <a:pt x="172" y="324"/>
                  </a:cubicBezTo>
                  <a:cubicBezTo>
                    <a:pt x="170" y="326"/>
                    <a:pt x="163" y="330"/>
                    <a:pt x="163" y="326"/>
                  </a:cubicBezTo>
                  <a:cubicBezTo>
                    <a:pt x="162" y="328"/>
                    <a:pt x="156" y="328"/>
                    <a:pt x="154" y="327"/>
                  </a:cubicBezTo>
                  <a:cubicBezTo>
                    <a:pt x="156" y="324"/>
                    <a:pt x="160" y="324"/>
                    <a:pt x="162" y="323"/>
                  </a:cubicBezTo>
                  <a:cubicBezTo>
                    <a:pt x="163" y="324"/>
                    <a:pt x="163" y="324"/>
                    <a:pt x="162" y="325"/>
                  </a:cubicBezTo>
                  <a:cubicBezTo>
                    <a:pt x="165" y="321"/>
                    <a:pt x="169" y="315"/>
                    <a:pt x="175" y="314"/>
                  </a:cubicBezTo>
                  <a:cubicBezTo>
                    <a:pt x="175" y="311"/>
                    <a:pt x="183" y="305"/>
                    <a:pt x="186" y="299"/>
                  </a:cubicBezTo>
                  <a:cubicBezTo>
                    <a:pt x="183" y="298"/>
                    <a:pt x="183" y="304"/>
                    <a:pt x="183" y="299"/>
                  </a:cubicBezTo>
                  <a:cubicBezTo>
                    <a:pt x="180" y="304"/>
                    <a:pt x="157" y="315"/>
                    <a:pt x="152" y="315"/>
                  </a:cubicBezTo>
                  <a:cubicBezTo>
                    <a:pt x="153" y="307"/>
                    <a:pt x="167" y="298"/>
                    <a:pt x="177" y="297"/>
                  </a:cubicBezTo>
                  <a:cubicBezTo>
                    <a:pt x="183" y="296"/>
                    <a:pt x="189" y="282"/>
                    <a:pt x="194" y="278"/>
                  </a:cubicBezTo>
                  <a:cubicBezTo>
                    <a:pt x="194" y="278"/>
                    <a:pt x="194" y="278"/>
                    <a:pt x="194" y="278"/>
                  </a:cubicBezTo>
                  <a:cubicBezTo>
                    <a:pt x="194" y="278"/>
                    <a:pt x="194" y="278"/>
                    <a:pt x="194" y="278"/>
                  </a:cubicBezTo>
                  <a:cubicBezTo>
                    <a:pt x="195" y="278"/>
                    <a:pt x="198" y="274"/>
                    <a:pt x="198" y="274"/>
                  </a:cubicBezTo>
                  <a:cubicBezTo>
                    <a:pt x="198" y="273"/>
                    <a:pt x="195" y="274"/>
                    <a:pt x="195" y="272"/>
                  </a:cubicBezTo>
                  <a:cubicBezTo>
                    <a:pt x="195" y="277"/>
                    <a:pt x="185" y="276"/>
                    <a:pt x="188" y="282"/>
                  </a:cubicBezTo>
                  <a:cubicBezTo>
                    <a:pt x="183" y="280"/>
                    <a:pt x="165" y="298"/>
                    <a:pt x="159" y="293"/>
                  </a:cubicBezTo>
                  <a:cubicBezTo>
                    <a:pt x="160" y="298"/>
                    <a:pt x="133" y="304"/>
                    <a:pt x="129" y="305"/>
                  </a:cubicBezTo>
                  <a:cubicBezTo>
                    <a:pt x="131" y="303"/>
                    <a:pt x="129" y="300"/>
                    <a:pt x="133" y="301"/>
                  </a:cubicBezTo>
                  <a:cubicBezTo>
                    <a:pt x="125" y="297"/>
                    <a:pt x="143" y="289"/>
                    <a:pt x="143" y="290"/>
                  </a:cubicBezTo>
                  <a:cubicBezTo>
                    <a:pt x="145" y="286"/>
                    <a:pt x="160" y="283"/>
                    <a:pt x="164" y="282"/>
                  </a:cubicBezTo>
                  <a:cubicBezTo>
                    <a:pt x="169" y="282"/>
                    <a:pt x="192" y="268"/>
                    <a:pt x="193" y="272"/>
                  </a:cubicBezTo>
                  <a:cubicBezTo>
                    <a:pt x="193" y="270"/>
                    <a:pt x="193" y="269"/>
                    <a:pt x="193" y="268"/>
                  </a:cubicBezTo>
                  <a:cubicBezTo>
                    <a:pt x="192" y="268"/>
                    <a:pt x="192" y="268"/>
                    <a:pt x="191" y="268"/>
                  </a:cubicBezTo>
                  <a:cubicBezTo>
                    <a:pt x="191" y="267"/>
                    <a:pt x="193" y="266"/>
                    <a:pt x="194" y="265"/>
                  </a:cubicBezTo>
                  <a:cubicBezTo>
                    <a:pt x="198" y="264"/>
                    <a:pt x="197" y="262"/>
                    <a:pt x="200" y="259"/>
                  </a:cubicBezTo>
                  <a:cubicBezTo>
                    <a:pt x="203" y="255"/>
                    <a:pt x="207" y="251"/>
                    <a:pt x="211" y="250"/>
                  </a:cubicBezTo>
                  <a:cubicBezTo>
                    <a:pt x="211" y="253"/>
                    <a:pt x="212" y="251"/>
                    <a:pt x="214" y="252"/>
                  </a:cubicBezTo>
                  <a:cubicBezTo>
                    <a:pt x="214" y="252"/>
                    <a:pt x="214" y="252"/>
                    <a:pt x="214" y="252"/>
                  </a:cubicBezTo>
                  <a:cubicBezTo>
                    <a:pt x="212" y="252"/>
                    <a:pt x="210" y="266"/>
                    <a:pt x="209" y="267"/>
                  </a:cubicBezTo>
                  <a:cubicBezTo>
                    <a:pt x="207" y="272"/>
                    <a:pt x="204" y="275"/>
                    <a:pt x="200" y="278"/>
                  </a:cubicBezTo>
                  <a:cubicBezTo>
                    <a:pt x="200" y="281"/>
                    <a:pt x="200" y="283"/>
                    <a:pt x="198" y="285"/>
                  </a:cubicBezTo>
                  <a:cubicBezTo>
                    <a:pt x="200" y="287"/>
                    <a:pt x="199" y="287"/>
                    <a:pt x="197" y="290"/>
                  </a:cubicBezTo>
                  <a:cubicBezTo>
                    <a:pt x="197" y="291"/>
                    <a:pt x="198" y="291"/>
                    <a:pt x="198" y="291"/>
                  </a:cubicBezTo>
                  <a:cubicBezTo>
                    <a:pt x="201" y="289"/>
                    <a:pt x="210" y="276"/>
                    <a:pt x="207" y="275"/>
                  </a:cubicBezTo>
                  <a:cubicBezTo>
                    <a:pt x="214" y="272"/>
                    <a:pt x="218" y="254"/>
                    <a:pt x="217" y="247"/>
                  </a:cubicBezTo>
                  <a:cubicBezTo>
                    <a:pt x="215" y="248"/>
                    <a:pt x="213" y="247"/>
                    <a:pt x="213" y="247"/>
                  </a:cubicBezTo>
                  <a:cubicBezTo>
                    <a:pt x="213" y="247"/>
                    <a:pt x="212" y="247"/>
                    <a:pt x="212" y="248"/>
                  </a:cubicBezTo>
                  <a:cubicBezTo>
                    <a:pt x="212" y="248"/>
                    <a:pt x="211" y="248"/>
                    <a:pt x="211" y="248"/>
                  </a:cubicBezTo>
                  <a:cubicBezTo>
                    <a:pt x="210" y="248"/>
                    <a:pt x="210" y="249"/>
                    <a:pt x="209" y="249"/>
                  </a:cubicBezTo>
                  <a:cubicBezTo>
                    <a:pt x="210" y="248"/>
                    <a:pt x="210" y="248"/>
                    <a:pt x="211" y="248"/>
                  </a:cubicBezTo>
                  <a:cubicBezTo>
                    <a:pt x="211" y="248"/>
                    <a:pt x="211" y="248"/>
                    <a:pt x="212" y="248"/>
                  </a:cubicBezTo>
                  <a:cubicBezTo>
                    <a:pt x="212" y="247"/>
                    <a:pt x="212" y="247"/>
                    <a:pt x="212" y="247"/>
                  </a:cubicBezTo>
                  <a:cubicBezTo>
                    <a:pt x="209" y="248"/>
                    <a:pt x="211" y="245"/>
                    <a:pt x="208" y="245"/>
                  </a:cubicBezTo>
                  <a:cubicBezTo>
                    <a:pt x="208" y="246"/>
                    <a:pt x="201" y="253"/>
                    <a:pt x="197" y="250"/>
                  </a:cubicBezTo>
                  <a:cubicBezTo>
                    <a:pt x="197" y="250"/>
                    <a:pt x="193" y="246"/>
                    <a:pt x="195" y="247"/>
                  </a:cubicBezTo>
                  <a:cubicBezTo>
                    <a:pt x="199" y="243"/>
                    <a:pt x="224" y="213"/>
                    <a:pt x="219" y="210"/>
                  </a:cubicBezTo>
                  <a:cubicBezTo>
                    <a:pt x="219" y="210"/>
                    <a:pt x="213" y="212"/>
                    <a:pt x="214" y="211"/>
                  </a:cubicBezTo>
                  <a:cubicBezTo>
                    <a:pt x="213" y="212"/>
                    <a:pt x="213" y="213"/>
                    <a:pt x="215" y="213"/>
                  </a:cubicBezTo>
                  <a:cubicBezTo>
                    <a:pt x="211" y="218"/>
                    <a:pt x="206" y="212"/>
                    <a:pt x="209" y="208"/>
                  </a:cubicBezTo>
                  <a:cubicBezTo>
                    <a:pt x="211" y="205"/>
                    <a:pt x="211" y="206"/>
                    <a:pt x="211" y="203"/>
                  </a:cubicBezTo>
                  <a:cubicBezTo>
                    <a:pt x="214" y="200"/>
                    <a:pt x="222" y="193"/>
                    <a:pt x="223" y="193"/>
                  </a:cubicBezTo>
                  <a:cubicBezTo>
                    <a:pt x="222" y="194"/>
                    <a:pt x="221" y="194"/>
                    <a:pt x="220" y="194"/>
                  </a:cubicBezTo>
                  <a:cubicBezTo>
                    <a:pt x="221" y="192"/>
                    <a:pt x="226" y="189"/>
                    <a:pt x="227" y="193"/>
                  </a:cubicBezTo>
                  <a:cubicBezTo>
                    <a:pt x="230" y="192"/>
                    <a:pt x="227" y="190"/>
                    <a:pt x="229" y="189"/>
                  </a:cubicBezTo>
                  <a:cubicBezTo>
                    <a:pt x="215" y="187"/>
                    <a:pt x="213" y="201"/>
                    <a:pt x="202" y="200"/>
                  </a:cubicBezTo>
                  <a:cubicBezTo>
                    <a:pt x="203" y="200"/>
                    <a:pt x="204" y="187"/>
                    <a:pt x="206" y="188"/>
                  </a:cubicBezTo>
                  <a:cubicBezTo>
                    <a:pt x="209" y="190"/>
                    <a:pt x="215" y="181"/>
                    <a:pt x="218" y="182"/>
                  </a:cubicBezTo>
                  <a:cubicBezTo>
                    <a:pt x="214" y="179"/>
                    <a:pt x="219" y="175"/>
                    <a:pt x="221" y="172"/>
                  </a:cubicBezTo>
                  <a:cubicBezTo>
                    <a:pt x="220" y="173"/>
                    <a:pt x="219" y="172"/>
                    <a:pt x="221" y="171"/>
                  </a:cubicBezTo>
                  <a:cubicBezTo>
                    <a:pt x="217" y="170"/>
                    <a:pt x="212" y="177"/>
                    <a:pt x="212" y="177"/>
                  </a:cubicBezTo>
                  <a:cubicBezTo>
                    <a:pt x="206" y="176"/>
                    <a:pt x="213" y="172"/>
                    <a:pt x="211" y="169"/>
                  </a:cubicBezTo>
                  <a:cubicBezTo>
                    <a:pt x="212" y="169"/>
                    <a:pt x="213" y="170"/>
                    <a:pt x="213" y="171"/>
                  </a:cubicBezTo>
                  <a:cubicBezTo>
                    <a:pt x="214" y="166"/>
                    <a:pt x="218" y="154"/>
                    <a:pt x="225" y="153"/>
                  </a:cubicBezTo>
                  <a:cubicBezTo>
                    <a:pt x="222" y="148"/>
                    <a:pt x="219" y="151"/>
                    <a:pt x="222" y="143"/>
                  </a:cubicBezTo>
                  <a:cubicBezTo>
                    <a:pt x="224" y="139"/>
                    <a:pt x="228" y="137"/>
                    <a:pt x="228" y="136"/>
                  </a:cubicBezTo>
                  <a:cubicBezTo>
                    <a:pt x="228" y="137"/>
                    <a:pt x="230" y="140"/>
                    <a:pt x="230" y="139"/>
                  </a:cubicBezTo>
                  <a:cubicBezTo>
                    <a:pt x="234" y="137"/>
                    <a:pt x="229" y="126"/>
                    <a:pt x="235" y="126"/>
                  </a:cubicBezTo>
                  <a:cubicBezTo>
                    <a:pt x="234" y="124"/>
                    <a:pt x="234" y="121"/>
                    <a:pt x="234" y="119"/>
                  </a:cubicBezTo>
                  <a:cubicBezTo>
                    <a:pt x="235" y="120"/>
                    <a:pt x="235" y="120"/>
                    <a:pt x="235" y="121"/>
                  </a:cubicBezTo>
                  <a:cubicBezTo>
                    <a:pt x="240" y="115"/>
                    <a:pt x="244" y="101"/>
                    <a:pt x="245" y="93"/>
                  </a:cubicBezTo>
                  <a:cubicBezTo>
                    <a:pt x="240" y="91"/>
                    <a:pt x="236" y="112"/>
                    <a:pt x="236" y="112"/>
                  </a:cubicBezTo>
                  <a:cubicBezTo>
                    <a:pt x="236" y="112"/>
                    <a:pt x="236" y="113"/>
                    <a:pt x="236" y="113"/>
                  </a:cubicBezTo>
                  <a:cubicBezTo>
                    <a:pt x="236" y="115"/>
                    <a:pt x="234" y="113"/>
                    <a:pt x="233" y="113"/>
                  </a:cubicBezTo>
                  <a:cubicBezTo>
                    <a:pt x="236" y="117"/>
                    <a:pt x="228" y="128"/>
                    <a:pt x="229" y="126"/>
                  </a:cubicBezTo>
                  <a:cubicBezTo>
                    <a:pt x="229" y="127"/>
                    <a:pt x="230" y="133"/>
                    <a:pt x="230" y="134"/>
                  </a:cubicBezTo>
                  <a:cubicBezTo>
                    <a:pt x="226" y="134"/>
                    <a:pt x="224" y="124"/>
                    <a:pt x="224" y="121"/>
                  </a:cubicBezTo>
                  <a:cubicBezTo>
                    <a:pt x="224" y="120"/>
                    <a:pt x="231" y="119"/>
                    <a:pt x="224" y="115"/>
                  </a:cubicBezTo>
                  <a:cubicBezTo>
                    <a:pt x="226" y="111"/>
                    <a:pt x="234" y="100"/>
                    <a:pt x="232" y="97"/>
                  </a:cubicBezTo>
                  <a:cubicBezTo>
                    <a:pt x="232" y="99"/>
                    <a:pt x="225" y="99"/>
                    <a:pt x="227" y="102"/>
                  </a:cubicBezTo>
                  <a:cubicBezTo>
                    <a:pt x="226" y="102"/>
                    <a:pt x="219" y="98"/>
                    <a:pt x="222" y="97"/>
                  </a:cubicBezTo>
                  <a:cubicBezTo>
                    <a:pt x="214" y="97"/>
                    <a:pt x="212" y="109"/>
                    <a:pt x="210" y="114"/>
                  </a:cubicBezTo>
                  <a:cubicBezTo>
                    <a:pt x="213" y="115"/>
                    <a:pt x="211" y="111"/>
                    <a:pt x="213" y="111"/>
                  </a:cubicBezTo>
                  <a:cubicBezTo>
                    <a:pt x="214" y="111"/>
                    <a:pt x="212" y="113"/>
                    <a:pt x="212" y="114"/>
                  </a:cubicBezTo>
                  <a:cubicBezTo>
                    <a:pt x="215" y="113"/>
                    <a:pt x="218" y="113"/>
                    <a:pt x="221" y="112"/>
                  </a:cubicBezTo>
                  <a:cubicBezTo>
                    <a:pt x="219" y="113"/>
                    <a:pt x="215" y="123"/>
                    <a:pt x="215" y="123"/>
                  </a:cubicBezTo>
                  <a:cubicBezTo>
                    <a:pt x="207" y="126"/>
                    <a:pt x="203" y="126"/>
                    <a:pt x="201" y="132"/>
                  </a:cubicBezTo>
                  <a:cubicBezTo>
                    <a:pt x="198" y="139"/>
                    <a:pt x="209" y="133"/>
                    <a:pt x="206" y="142"/>
                  </a:cubicBezTo>
                  <a:cubicBezTo>
                    <a:pt x="204" y="146"/>
                    <a:pt x="202" y="148"/>
                    <a:pt x="199" y="150"/>
                  </a:cubicBezTo>
                  <a:cubicBezTo>
                    <a:pt x="199" y="148"/>
                    <a:pt x="197" y="148"/>
                    <a:pt x="197" y="146"/>
                  </a:cubicBezTo>
                  <a:cubicBezTo>
                    <a:pt x="194" y="145"/>
                    <a:pt x="193" y="154"/>
                    <a:pt x="193" y="155"/>
                  </a:cubicBezTo>
                  <a:cubicBezTo>
                    <a:pt x="197" y="155"/>
                    <a:pt x="197" y="156"/>
                    <a:pt x="199" y="159"/>
                  </a:cubicBezTo>
                  <a:cubicBezTo>
                    <a:pt x="198" y="159"/>
                    <a:pt x="197" y="160"/>
                    <a:pt x="197" y="161"/>
                  </a:cubicBezTo>
                  <a:cubicBezTo>
                    <a:pt x="198" y="161"/>
                    <a:pt x="199" y="161"/>
                    <a:pt x="201" y="161"/>
                  </a:cubicBezTo>
                  <a:cubicBezTo>
                    <a:pt x="201" y="163"/>
                    <a:pt x="195" y="162"/>
                    <a:pt x="200" y="163"/>
                  </a:cubicBezTo>
                  <a:cubicBezTo>
                    <a:pt x="199" y="164"/>
                    <a:pt x="198" y="164"/>
                    <a:pt x="197" y="164"/>
                  </a:cubicBezTo>
                  <a:cubicBezTo>
                    <a:pt x="198" y="168"/>
                    <a:pt x="196" y="165"/>
                    <a:pt x="196" y="168"/>
                  </a:cubicBezTo>
                  <a:cubicBezTo>
                    <a:pt x="196" y="169"/>
                    <a:pt x="197" y="170"/>
                    <a:pt x="199" y="169"/>
                  </a:cubicBezTo>
                  <a:cubicBezTo>
                    <a:pt x="196" y="171"/>
                    <a:pt x="192" y="172"/>
                    <a:pt x="190" y="176"/>
                  </a:cubicBezTo>
                  <a:cubicBezTo>
                    <a:pt x="189" y="176"/>
                    <a:pt x="190" y="174"/>
                    <a:pt x="190" y="174"/>
                  </a:cubicBezTo>
                  <a:cubicBezTo>
                    <a:pt x="188" y="175"/>
                    <a:pt x="180" y="178"/>
                    <a:pt x="184" y="179"/>
                  </a:cubicBezTo>
                  <a:cubicBezTo>
                    <a:pt x="181" y="183"/>
                    <a:pt x="178" y="181"/>
                    <a:pt x="178" y="189"/>
                  </a:cubicBezTo>
                  <a:cubicBezTo>
                    <a:pt x="182" y="187"/>
                    <a:pt x="182" y="183"/>
                    <a:pt x="186" y="184"/>
                  </a:cubicBezTo>
                  <a:cubicBezTo>
                    <a:pt x="184" y="185"/>
                    <a:pt x="188" y="189"/>
                    <a:pt x="188" y="184"/>
                  </a:cubicBezTo>
                  <a:cubicBezTo>
                    <a:pt x="192" y="185"/>
                    <a:pt x="190" y="194"/>
                    <a:pt x="188" y="196"/>
                  </a:cubicBezTo>
                  <a:cubicBezTo>
                    <a:pt x="188" y="195"/>
                    <a:pt x="188" y="195"/>
                    <a:pt x="188" y="195"/>
                  </a:cubicBezTo>
                  <a:cubicBezTo>
                    <a:pt x="185" y="194"/>
                    <a:pt x="174" y="208"/>
                    <a:pt x="173" y="200"/>
                  </a:cubicBezTo>
                  <a:cubicBezTo>
                    <a:pt x="171" y="200"/>
                    <a:pt x="168" y="206"/>
                    <a:pt x="171" y="207"/>
                  </a:cubicBezTo>
                  <a:cubicBezTo>
                    <a:pt x="169" y="209"/>
                    <a:pt x="167" y="211"/>
                    <a:pt x="165" y="213"/>
                  </a:cubicBezTo>
                  <a:cubicBezTo>
                    <a:pt x="163" y="215"/>
                    <a:pt x="163" y="219"/>
                    <a:pt x="164" y="220"/>
                  </a:cubicBezTo>
                  <a:cubicBezTo>
                    <a:pt x="161" y="220"/>
                    <a:pt x="162" y="224"/>
                    <a:pt x="159" y="226"/>
                  </a:cubicBezTo>
                  <a:cubicBezTo>
                    <a:pt x="152" y="231"/>
                    <a:pt x="158" y="230"/>
                    <a:pt x="157" y="236"/>
                  </a:cubicBezTo>
                  <a:cubicBezTo>
                    <a:pt x="163" y="235"/>
                    <a:pt x="174" y="234"/>
                    <a:pt x="176" y="227"/>
                  </a:cubicBezTo>
                  <a:cubicBezTo>
                    <a:pt x="179" y="227"/>
                    <a:pt x="188" y="224"/>
                    <a:pt x="188" y="228"/>
                  </a:cubicBezTo>
                  <a:cubicBezTo>
                    <a:pt x="193" y="224"/>
                    <a:pt x="195" y="213"/>
                    <a:pt x="204" y="217"/>
                  </a:cubicBezTo>
                  <a:cubicBezTo>
                    <a:pt x="204" y="216"/>
                    <a:pt x="203" y="216"/>
                    <a:pt x="203" y="215"/>
                  </a:cubicBezTo>
                  <a:cubicBezTo>
                    <a:pt x="205" y="214"/>
                    <a:pt x="206" y="218"/>
                    <a:pt x="204" y="219"/>
                  </a:cubicBezTo>
                  <a:cubicBezTo>
                    <a:pt x="206" y="220"/>
                    <a:pt x="209" y="219"/>
                    <a:pt x="209" y="216"/>
                  </a:cubicBezTo>
                  <a:cubicBezTo>
                    <a:pt x="212" y="219"/>
                    <a:pt x="207" y="223"/>
                    <a:pt x="204" y="220"/>
                  </a:cubicBezTo>
                  <a:cubicBezTo>
                    <a:pt x="204" y="223"/>
                    <a:pt x="196" y="230"/>
                    <a:pt x="195" y="232"/>
                  </a:cubicBezTo>
                  <a:cubicBezTo>
                    <a:pt x="194" y="234"/>
                    <a:pt x="190" y="236"/>
                    <a:pt x="188" y="234"/>
                  </a:cubicBezTo>
                  <a:cubicBezTo>
                    <a:pt x="185" y="238"/>
                    <a:pt x="183" y="240"/>
                    <a:pt x="178" y="242"/>
                  </a:cubicBezTo>
                  <a:cubicBezTo>
                    <a:pt x="173" y="244"/>
                    <a:pt x="168" y="246"/>
                    <a:pt x="164" y="248"/>
                  </a:cubicBezTo>
                  <a:cubicBezTo>
                    <a:pt x="165" y="247"/>
                    <a:pt x="165" y="248"/>
                    <a:pt x="161" y="249"/>
                  </a:cubicBezTo>
                  <a:cubicBezTo>
                    <a:pt x="162" y="249"/>
                    <a:pt x="163" y="248"/>
                    <a:pt x="164" y="248"/>
                  </a:cubicBezTo>
                  <a:cubicBezTo>
                    <a:pt x="161" y="249"/>
                    <a:pt x="150" y="253"/>
                    <a:pt x="156" y="252"/>
                  </a:cubicBezTo>
                  <a:cubicBezTo>
                    <a:pt x="154" y="256"/>
                    <a:pt x="146" y="248"/>
                    <a:pt x="155" y="248"/>
                  </a:cubicBezTo>
                  <a:cubicBezTo>
                    <a:pt x="153" y="247"/>
                    <a:pt x="157" y="240"/>
                    <a:pt x="158" y="238"/>
                  </a:cubicBezTo>
                  <a:cubicBezTo>
                    <a:pt x="156" y="239"/>
                    <a:pt x="148" y="246"/>
                    <a:pt x="152" y="246"/>
                  </a:cubicBezTo>
                  <a:cubicBezTo>
                    <a:pt x="151" y="250"/>
                    <a:pt x="138" y="262"/>
                    <a:pt x="141" y="270"/>
                  </a:cubicBezTo>
                  <a:cubicBezTo>
                    <a:pt x="138" y="268"/>
                    <a:pt x="134" y="280"/>
                    <a:pt x="135" y="279"/>
                  </a:cubicBezTo>
                  <a:cubicBezTo>
                    <a:pt x="135" y="280"/>
                    <a:pt x="132" y="282"/>
                    <a:pt x="135" y="281"/>
                  </a:cubicBezTo>
                  <a:cubicBezTo>
                    <a:pt x="135" y="281"/>
                    <a:pt x="131" y="284"/>
                    <a:pt x="134" y="283"/>
                  </a:cubicBezTo>
                  <a:cubicBezTo>
                    <a:pt x="133" y="285"/>
                    <a:pt x="128" y="289"/>
                    <a:pt x="131" y="289"/>
                  </a:cubicBezTo>
                  <a:cubicBezTo>
                    <a:pt x="127" y="295"/>
                    <a:pt x="112" y="325"/>
                    <a:pt x="114" y="325"/>
                  </a:cubicBezTo>
                  <a:cubicBezTo>
                    <a:pt x="113" y="327"/>
                    <a:pt x="110" y="328"/>
                    <a:pt x="109" y="331"/>
                  </a:cubicBezTo>
                  <a:cubicBezTo>
                    <a:pt x="107" y="335"/>
                    <a:pt x="104" y="339"/>
                    <a:pt x="99" y="339"/>
                  </a:cubicBezTo>
                  <a:cubicBezTo>
                    <a:pt x="101" y="341"/>
                    <a:pt x="97" y="342"/>
                    <a:pt x="100" y="344"/>
                  </a:cubicBezTo>
                  <a:cubicBezTo>
                    <a:pt x="100" y="345"/>
                    <a:pt x="100" y="345"/>
                    <a:pt x="99" y="344"/>
                  </a:cubicBezTo>
                  <a:cubicBezTo>
                    <a:pt x="99" y="353"/>
                    <a:pt x="99" y="349"/>
                    <a:pt x="93" y="350"/>
                  </a:cubicBezTo>
                  <a:cubicBezTo>
                    <a:pt x="94" y="349"/>
                    <a:pt x="97" y="349"/>
                    <a:pt x="93" y="348"/>
                  </a:cubicBezTo>
                  <a:cubicBezTo>
                    <a:pt x="97" y="346"/>
                    <a:pt x="98" y="339"/>
                    <a:pt x="98" y="338"/>
                  </a:cubicBezTo>
                  <a:cubicBezTo>
                    <a:pt x="96" y="333"/>
                    <a:pt x="101" y="326"/>
                    <a:pt x="103" y="322"/>
                  </a:cubicBezTo>
                  <a:cubicBezTo>
                    <a:pt x="106" y="317"/>
                    <a:pt x="111" y="316"/>
                    <a:pt x="109" y="312"/>
                  </a:cubicBezTo>
                  <a:cubicBezTo>
                    <a:pt x="109" y="309"/>
                    <a:pt x="110" y="307"/>
                    <a:pt x="109" y="307"/>
                  </a:cubicBezTo>
                  <a:cubicBezTo>
                    <a:pt x="113" y="302"/>
                    <a:pt x="107" y="294"/>
                    <a:pt x="103" y="297"/>
                  </a:cubicBezTo>
                  <a:cubicBezTo>
                    <a:pt x="109" y="294"/>
                    <a:pt x="105" y="269"/>
                    <a:pt x="97" y="270"/>
                  </a:cubicBezTo>
                  <a:cubicBezTo>
                    <a:pt x="95" y="277"/>
                    <a:pt x="103" y="290"/>
                    <a:pt x="98" y="295"/>
                  </a:cubicBezTo>
                  <a:cubicBezTo>
                    <a:pt x="99" y="295"/>
                    <a:pt x="99" y="295"/>
                    <a:pt x="99" y="295"/>
                  </a:cubicBezTo>
                  <a:cubicBezTo>
                    <a:pt x="96" y="305"/>
                    <a:pt x="106" y="312"/>
                    <a:pt x="96" y="320"/>
                  </a:cubicBezTo>
                  <a:cubicBezTo>
                    <a:pt x="92" y="319"/>
                    <a:pt x="93" y="305"/>
                    <a:pt x="90" y="305"/>
                  </a:cubicBezTo>
                  <a:cubicBezTo>
                    <a:pt x="94" y="299"/>
                    <a:pt x="79" y="288"/>
                    <a:pt x="81" y="282"/>
                  </a:cubicBezTo>
                  <a:cubicBezTo>
                    <a:pt x="76" y="286"/>
                    <a:pt x="77" y="286"/>
                    <a:pt x="78" y="294"/>
                  </a:cubicBezTo>
                  <a:cubicBezTo>
                    <a:pt x="79" y="297"/>
                    <a:pt x="85" y="305"/>
                    <a:pt x="85" y="306"/>
                  </a:cubicBezTo>
                  <a:cubicBezTo>
                    <a:pt x="85" y="308"/>
                    <a:pt x="82" y="318"/>
                    <a:pt x="88" y="318"/>
                  </a:cubicBezTo>
                  <a:cubicBezTo>
                    <a:pt x="87" y="320"/>
                    <a:pt x="88" y="334"/>
                    <a:pt x="92" y="335"/>
                  </a:cubicBezTo>
                  <a:cubicBezTo>
                    <a:pt x="91" y="336"/>
                    <a:pt x="90" y="336"/>
                    <a:pt x="89" y="336"/>
                  </a:cubicBezTo>
                  <a:cubicBezTo>
                    <a:pt x="91" y="337"/>
                    <a:pt x="88" y="341"/>
                    <a:pt x="87" y="341"/>
                  </a:cubicBezTo>
                  <a:cubicBezTo>
                    <a:pt x="86" y="341"/>
                    <a:pt x="84" y="322"/>
                    <a:pt x="78" y="324"/>
                  </a:cubicBezTo>
                  <a:cubicBezTo>
                    <a:pt x="77" y="321"/>
                    <a:pt x="73" y="293"/>
                    <a:pt x="70" y="294"/>
                  </a:cubicBezTo>
                  <a:cubicBezTo>
                    <a:pt x="70" y="288"/>
                    <a:pt x="69" y="291"/>
                    <a:pt x="63" y="291"/>
                  </a:cubicBezTo>
                  <a:cubicBezTo>
                    <a:pt x="55" y="282"/>
                    <a:pt x="67" y="281"/>
                    <a:pt x="57" y="275"/>
                  </a:cubicBezTo>
                  <a:cubicBezTo>
                    <a:pt x="57" y="275"/>
                    <a:pt x="57" y="275"/>
                    <a:pt x="58" y="275"/>
                  </a:cubicBezTo>
                  <a:cubicBezTo>
                    <a:pt x="58" y="275"/>
                    <a:pt x="56" y="263"/>
                    <a:pt x="64" y="264"/>
                  </a:cubicBezTo>
                  <a:cubicBezTo>
                    <a:pt x="64" y="263"/>
                    <a:pt x="64" y="263"/>
                    <a:pt x="63" y="263"/>
                  </a:cubicBezTo>
                  <a:cubicBezTo>
                    <a:pt x="64" y="261"/>
                    <a:pt x="66" y="263"/>
                    <a:pt x="67" y="262"/>
                  </a:cubicBezTo>
                  <a:cubicBezTo>
                    <a:pt x="62" y="256"/>
                    <a:pt x="75" y="239"/>
                    <a:pt x="77" y="230"/>
                  </a:cubicBezTo>
                  <a:cubicBezTo>
                    <a:pt x="79" y="230"/>
                    <a:pt x="78" y="228"/>
                    <a:pt x="83" y="225"/>
                  </a:cubicBezTo>
                  <a:cubicBezTo>
                    <a:pt x="82" y="225"/>
                    <a:pt x="82" y="225"/>
                    <a:pt x="81" y="225"/>
                  </a:cubicBezTo>
                  <a:cubicBezTo>
                    <a:pt x="89" y="220"/>
                    <a:pt x="91" y="214"/>
                    <a:pt x="95" y="206"/>
                  </a:cubicBezTo>
                  <a:cubicBezTo>
                    <a:pt x="97" y="203"/>
                    <a:pt x="107" y="190"/>
                    <a:pt x="105" y="189"/>
                  </a:cubicBezTo>
                  <a:cubicBezTo>
                    <a:pt x="106" y="189"/>
                    <a:pt x="115" y="182"/>
                    <a:pt x="113" y="181"/>
                  </a:cubicBezTo>
                  <a:cubicBezTo>
                    <a:pt x="113" y="178"/>
                    <a:pt x="112" y="177"/>
                    <a:pt x="114" y="174"/>
                  </a:cubicBezTo>
                  <a:cubicBezTo>
                    <a:pt x="120" y="177"/>
                    <a:pt x="122" y="166"/>
                    <a:pt x="127" y="161"/>
                  </a:cubicBezTo>
                  <a:cubicBezTo>
                    <a:pt x="131" y="156"/>
                    <a:pt x="136" y="152"/>
                    <a:pt x="137" y="150"/>
                  </a:cubicBezTo>
                  <a:cubicBezTo>
                    <a:pt x="141" y="144"/>
                    <a:pt x="140" y="155"/>
                    <a:pt x="144" y="145"/>
                  </a:cubicBezTo>
                  <a:cubicBezTo>
                    <a:pt x="146" y="140"/>
                    <a:pt x="146" y="136"/>
                    <a:pt x="151" y="136"/>
                  </a:cubicBezTo>
                  <a:cubicBezTo>
                    <a:pt x="150" y="135"/>
                    <a:pt x="153" y="131"/>
                    <a:pt x="153" y="130"/>
                  </a:cubicBezTo>
                  <a:cubicBezTo>
                    <a:pt x="157" y="129"/>
                    <a:pt x="160" y="128"/>
                    <a:pt x="164" y="129"/>
                  </a:cubicBezTo>
                  <a:cubicBezTo>
                    <a:pt x="166" y="127"/>
                    <a:pt x="160" y="125"/>
                    <a:pt x="160" y="125"/>
                  </a:cubicBezTo>
                  <a:cubicBezTo>
                    <a:pt x="160" y="122"/>
                    <a:pt x="161" y="119"/>
                    <a:pt x="163" y="117"/>
                  </a:cubicBezTo>
                  <a:cubicBezTo>
                    <a:pt x="166" y="113"/>
                    <a:pt x="169" y="111"/>
                    <a:pt x="171" y="106"/>
                  </a:cubicBezTo>
                  <a:cubicBezTo>
                    <a:pt x="176" y="95"/>
                    <a:pt x="190" y="92"/>
                    <a:pt x="194" y="81"/>
                  </a:cubicBezTo>
                  <a:cubicBezTo>
                    <a:pt x="198" y="84"/>
                    <a:pt x="241" y="49"/>
                    <a:pt x="245" y="44"/>
                  </a:cubicBezTo>
                  <a:cubicBezTo>
                    <a:pt x="246" y="44"/>
                    <a:pt x="252" y="46"/>
                    <a:pt x="252" y="45"/>
                  </a:cubicBezTo>
                  <a:cubicBezTo>
                    <a:pt x="251" y="45"/>
                    <a:pt x="250" y="44"/>
                    <a:pt x="251" y="43"/>
                  </a:cubicBezTo>
                  <a:cubicBezTo>
                    <a:pt x="251" y="44"/>
                    <a:pt x="252" y="45"/>
                    <a:pt x="253" y="45"/>
                  </a:cubicBezTo>
                  <a:cubicBezTo>
                    <a:pt x="253" y="44"/>
                    <a:pt x="252" y="38"/>
                    <a:pt x="252" y="38"/>
                  </a:cubicBezTo>
                  <a:cubicBezTo>
                    <a:pt x="251" y="38"/>
                    <a:pt x="250" y="39"/>
                    <a:pt x="250" y="40"/>
                  </a:cubicBezTo>
                  <a:cubicBezTo>
                    <a:pt x="249" y="39"/>
                    <a:pt x="247" y="39"/>
                    <a:pt x="246" y="38"/>
                  </a:cubicBezTo>
                  <a:cubicBezTo>
                    <a:pt x="247" y="38"/>
                    <a:pt x="251" y="37"/>
                    <a:pt x="252" y="38"/>
                  </a:cubicBezTo>
                  <a:cubicBezTo>
                    <a:pt x="249" y="36"/>
                    <a:pt x="236" y="39"/>
                    <a:pt x="239" y="44"/>
                  </a:cubicBezTo>
                  <a:cubicBezTo>
                    <a:pt x="236" y="45"/>
                    <a:pt x="229" y="43"/>
                    <a:pt x="230" y="49"/>
                  </a:cubicBezTo>
                  <a:cubicBezTo>
                    <a:pt x="225" y="52"/>
                    <a:pt x="230" y="44"/>
                    <a:pt x="225" y="52"/>
                  </a:cubicBezTo>
                  <a:cubicBezTo>
                    <a:pt x="223" y="54"/>
                    <a:pt x="221" y="56"/>
                    <a:pt x="219" y="57"/>
                  </a:cubicBezTo>
                  <a:cubicBezTo>
                    <a:pt x="214" y="60"/>
                    <a:pt x="210" y="61"/>
                    <a:pt x="206" y="62"/>
                  </a:cubicBezTo>
                  <a:cubicBezTo>
                    <a:pt x="206" y="64"/>
                    <a:pt x="204" y="65"/>
                    <a:pt x="206" y="67"/>
                  </a:cubicBezTo>
                  <a:cubicBezTo>
                    <a:pt x="202" y="65"/>
                    <a:pt x="198" y="74"/>
                    <a:pt x="197" y="70"/>
                  </a:cubicBezTo>
                  <a:cubicBezTo>
                    <a:pt x="193" y="72"/>
                    <a:pt x="184" y="80"/>
                    <a:pt x="181" y="85"/>
                  </a:cubicBezTo>
                  <a:cubicBezTo>
                    <a:pt x="178" y="87"/>
                    <a:pt x="175" y="92"/>
                    <a:pt x="170" y="93"/>
                  </a:cubicBezTo>
                  <a:cubicBezTo>
                    <a:pt x="168" y="98"/>
                    <a:pt x="164" y="102"/>
                    <a:pt x="161" y="107"/>
                  </a:cubicBezTo>
                  <a:cubicBezTo>
                    <a:pt x="161" y="107"/>
                    <a:pt x="159" y="104"/>
                    <a:pt x="159" y="106"/>
                  </a:cubicBezTo>
                  <a:cubicBezTo>
                    <a:pt x="158" y="111"/>
                    <a:pt x="155" y="115"/>
                    <a:pt x="153" y="119"/>
                  </a:cubicBezTo>
                  <a:cubicBezTo>
                    <a:pt x="147" y="128"/>
                    <a:pt x="139" y="136"/>
                    <a:pt x="132" y="144"/>
                  </a:cubicBezTo>
                  <a:cubicBezTo>
                    <a:pt x="129" y="148"/>
                    <a:pt x="110" y="164"/>
                    <a:pt x="110" y="164"/>
                  </a:cubicBezTo>
                  <a:cubicBezTo>
                    <a:pt x="106" y="153"/>
                    <a:pt x="111" y="136"/>
                    <a:pt x="106" y="127"/>
                  </a:cubicBezTo>
                  <a:cubicBezTo>
                    <a:pt x="104" y="124"/>
                    <a:pt x="108" y="116"/>
                    <a:pt x="109" y="113"/>
                  </a:cubicBezTo>
                  <a:cubicBezTo>
                    <a:pt x="109" y="108"/>
                    <a:pt x="109" y="103"/>
                    <a:pt x="108" y="98"/>
                  </a:cubicBezTo>
                  <a:cubicBezTo>
                    <a:pt x="108" y="99"/>
                    <a:pt x="107" y="99"/>
                    <a:pt x="107" y="100"/>
                  </a:cubicBezTo>
                  <a:cubicBezTo>
                    <a:pt x="107" y="100"/>
                    <a:pt x="107" y="95"/>
                    <a:pt x="107" y="92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6" y="92"/>
                    <a:pt x="106" y="92"/>
                    <a:pt x="105" y="92"/>
                  </a:cubicBezTo>
                  <a:cubicBezTo>
                    <a:pt x="107" y="102"/>
                    <a:pt x="96" y="113"/>
                    <a:pt x="99" y="124"/>
                  </a:cubicBezTo>
                  <a:cubicBezTo>
                    <a:pt x="102" y="135"/>
                    <a:pt x="107" y="149"/>
                    <a:pt x="101" y="160"/>
                  </a:cubicBezTo>
                  <a:cubicBezTo>
                    <a:pt x="99" y="153"/>
                    <a:pt x="87" y="160"/>
                    <a:pt x="86" y="164"/>
                  </a:cubicBezTo>
                  <a:cubicBezTo>
                    <a:pt x="84" y="158"/>
                    <a:pt x="90" y="145"/>
                    <a:pt x="93" y="140"/>
                  </a:cubicBezTo>
                  <a:cubicBezTo>
                    <a:pt x="96" y="136"/>
                    <a:pt x="97" y="131"/>
                    <a:pt x="93" y="126"/>
                  </a:cubicBezTo>
                  <a:cubicBezTo>
                    <a:pt x="92" y="126"/>
                    <a:pt x="84" y="129"/>
                    <a:pt x="84" y="127"/>
                  </a:cubicBezTo>
                  <a:cubicBezTo>
                    <a:pt x="82" y="117"/>
                    <a:pt x="93" y="107"/>
                    <a:pt x="94" y="100"/>
                  </a:cubicBezTo>
                  <a:cubicBezTo>
                    <a:pt x="94" y="98"/>
                    <a:pt x="94" y="92"/>
                    <a:pt x="96" y="91"/>
                  </a:cubicBezTo>
                  <a:cubicBezTo>
                    <a:pt x="98" y="89"/>
                    <a:pt x="95" y="84"/>
                    <a:pt x="91" y="91"/>
                  </a:cubicBezTo>
                  <a:cubicBezTo>
                    <a:pt x="82" y="112"/>
                    <a:pt x="72" y="128"/>
                    <a:pt x="56" y="145"/>
                  </a:cubicBezTo>
                  <a:cubicBezTo>
                    <a:pt x="53" y="144"/>
                    <a:pt x="54" y="138"/>
                    <a:pt x="52" y="137"/>
                  </a:cubicBezTo>
                  <a:cubicBezTo>
                    <a:pt x="48" y="135"/>
                    <a:pt x="50" y="140"/>
                    <a:pt x="49" y="140"/>
                  </a:cubicBezTo>
                  <a:cubicBezTo>
                    <a:pt x="48" y="141"/>
                    <a:pt x="53" y="142"/>
                    <a:pt x="52" y="139"/>
                  </a:cubicBezTo>
                  <a:cubicBezTo>
                    <a:pt x="54" y="141"/>
                    <a:pt x="50" y="145"/>
                    <a:pt x="48" y="146"/>
                  </a:cubicBezTo>
                  <a:cubicBezTo>
                    <a:pt x="49" y="146"/>
                    <a:pt x="49" y="147"/>
                    <a:pt x="50" y="148"/>
                  </a:cubicBezTo>
                  <a:cubicBezTo>
                    <a:pt x="49" y="147"/>
                    <a:pt x="49" y="147"/>
                    <a:pt x="48" y="148"/>
                  </a:cubicBezTo>
                  <a:cubicBezTo>
                    <a:pt x="50" y="150"/>
                    <a:pt x="54" y="159"/>
                    <a:pt x="49" y="161"/>
                  </a:cubicBezTo>
                  <a:cubicBezTo>
                    <a:pt x="48" y="161"/>
                    <a:pt x="48" y="160"/>
                    <a:pt x="49" y="160"/>
                  </a:cubicBezTo>
                  <a:cubicBezTo>
                    <a:pt x="49" y="160"/>
                    <a:pt x="42" y="159"/>
                    <a:pt x="42" y="158"/>
                  </a:cubicBezTo>
                  <a:cubicBezTo>
                    <a:pt x="43" y="158"/>
                    <a:pt x="41" y="130"/>
                    <a:pt x="39" y="129"/>
                  </a:cubicBezTo>
                  <a:cubicBezTo>
                    <a:pt x="40" y="128"/>
                    <a:pt x="41" y="128"/>
                    <a:pt x="41" y="128"/>
                  </a:cubicBezTo>
                  <a:cubicBezTo>
                    <a:pt x="37" y="127"/>
                    <a:pt x="37" y="109"/>
                    <a:pt x="37" y="103"/>
                  </a:cubicBezTo>
                  <a:cubicBezTo>
                    <a:pt x="36" y="104"/>
                    <a:pt x="35" y="104"/>
                    <a:pt x="34" y="105"/>
                  </a:cubicBezTo>
                  <a:cubicBezTo>
                    <a:pt x="37" y="98"/>
                    <a:pt x="35" y="97"/>
                    <a:pt x="35" y="92"/>
                  </a:cubicBezTo>
                  <a:cubicBezTo>
                    <a:pt x="35" y="91"/>
                    <a:pt x="29" y="86"/>
                    <a:pt x="34" y="86"/>
                  </a:cubicBezTo>
                  <a:cubicBezTo>
                    <a:pt x="31" y="89"/>
                    <a:pt x="35" y="87"/>
                    <a:pt x="36" y="88"/>
                  </a:cubicBezTo>
                  <a:cubicBezTo>
                    <a:pt x="39" y="88"/>
                    <a:pt x="33" y="80"/>
                    <a:pt x="31" y="79"/>
                  </a:cubicBezTo>
                  <a:cubicBezTo>
                    <a:pt x="31" y="78"/>
                    <a:pt x="33" y="71"/>
                    <a:pt x="35" y="69"/>
                  </a:cubicBezTo>
                  <a:cubicBezTo>
                    <a:pt x="39" y="66"/>
                    <a:pt x="44" y="74"/>
                    <a:pt x="40" y="75"/>
                  </a:cubicBezTo>
                  <a:cubicBezTo>
                    <a:pt x="48" y="78"/>
                    <a:pt x="41" y="93"/>
                    <a:pt x="47" y="99"/>
                  </a:cubicBezTo>
                  <a:cubicBezTo>
                    <a:pt x="48" y="97"/>
                    <a:pt x="49" y="95"/>
                    <a:pt x="48" y="93"/>
                  </a:cubicBezTo>
                  <a:cubicBezTo>
                    <a:pt x="48" y="93"/>
                    <a:pt x="49" y="94"/>
                    <a:pt x="50" y="94"/>
                  </a:cubicBezTo>
                  <a:cubicBezTo>
                    <a:pt x="48" y="91"/>
                    <a:pt x="55" y="90"/>
                    <a:pt x="54" y="86"/>
                  </a:cubicBezTo>
                  <a:cubicBezTo>
                    <a:pt x="54" y="86"/>
                    <a:pt x="53" y="87"/>
                    <a:pt x="54" y="88"/>
                  </a:cubicBezTo>
                  <a:cubicBezTo>
                    <a:pt x="52" y="87"/>
                    <a:pt x="58" y="80"/>
                    <a:pt x="57" y="77"/>
                  </a:cubicBezTo>
                  <a:cubicBezTo>
                    <a:pt x="62" y="79"/>
                    <a:pt x="63" y="71"/>
                    <a:pt x="62" y="67"/>
                  </a:cubicBezTo>
                  <a:cubicBezTo>
                    <a:pt x="52" y="68"/>
                    <a:pt x="52" y="81"/>
                    <a:pt x="48" y="86"/>
                  </a:cubicBezTo>
                  <a:cubicBezTo>
                    <a:pt x="48" y="86"/>
                    <a:pt x="48" y="75"/>
                    <a:pt x="45" y="78"/>
                  </a:cubicBezTo>
                  <a:cubicBezTo>
                    <a:pt x="49" y="71"/>
                    <a:pt x="44" y="62"/>
                    <a:pt x="49" y="56"/>
                  </a:cubicBezTo>
                  <a:cubicBezTo>
                    <a:pt x="52" y="52"/>
                    <a:pt x="63" y="44"/>
                    <a:pt x="53" y="43"/>
                  </a:cubicBezTo>
                  <a:cubicBezTo>
                    <a:pt x="54" y="42"/>
                    <a:pt x="55" y="42"/>
                    <a:pt x="56" y="41"/>
                  </a:cubicBezTo>
                  <a:cubicBezTo>
                    <a:pt x="51" y="39"/>
                    <a:pt x="47" y="52"/>
                    <a:pt x="39" y="51"/>
                  </a:cubicBezTo>
                  <a:cubicBezTo>
                    <a:pt x="40" y="53"/>
                    <a:pt x="41" y="53"/>
                    <a:pt x="38" y="52"/>
                  </a:cubicBezTo>
                  <a:cubicBezTo>
                    <a:pt x="39" y="58"/>
                    <a:pt x="39" y="55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38" y="62"/>
                    <a:pt x="40" y="65"/>
                    <a:pt x="37" y="68"/>
                  </a:cubicBezTo>
                  <a:cubicBezTo>
                    <a:pt x="36" y="65"/>
                    <a:pt x="34" y="64"/>
                    <a:pt x="31" y="62"/>
                  </a:cubicBezTo>
                  <a:cubicBezTo>
                    <a:pt x="32" y="61"/>
                    <a:pt x="33" y="60"/>
                    <a:pt x="34" y="60"/>
                  </a:cubicBezTo>
                  <a:cubicBezTo>
                    <a:pt x="31" y="55"/>
                    <a:pt x="33" y="53"/>
                    <a:pt x="27" y="52"/>
                  </a:cubicBezTo>
                  <a:cubicBezTo>
                    <a:pt x="28" y="49"/>
                    <a:pt x="26" y="41"/>
                    <a:pt x="29" y="40"/>
                  </a:cubicBezTo>
                  <a:cubicBezTo>
                    <a:pt x="32" y="40"/>
                    <a:pt x="22" y="23"/>
                    <a:pt x="25" y="22"/>
                  </a:cubicBezTo>
                  <a:cubicBezTo>
                    <a:pt x="21" y="23"/>
                    <a:pt x="25" y="15"/>
                    <a:pt x="23" y="12"/>
                  </a:cubicBezTo>
                  <a:cubicBezTo>
                    <a:pt x="20" y="8"/>
                    <a:pt x="23" y="3"/>
                    <a:pt x="22" y="0"/>
                  </a:cubicBezTo>
                  <a:cubicBezTo>
                    <a:pt x="17" y="2"/>
                    <a:pt x="21" y="5"/>
                    <a:pt x="20" y="9"/>
                  </a:cubicBezTo>
                  <a:cubicBezTo>
                    <a:pt x="18" y="7"/>
                    <a:pt x="19" y="14"/>
                    <a:pt x="19" y="16"/>
                  </a:cubicBezTo>
                  <a:cubicBezTo>
                    <a:pt x="20" y="19"/>
                    <a:pt x="17" y="27"/>
                    <a:pt x="22" y="28"/>
                  </a:cubicBezTo>
                  <a:cubicBezTo>
                    <a:pt x="21" y="30"/>
                    <a:pt x="18" y="32"/>
                    <a:pt x="16" y="31"/>
                  </a:cubicBezTo>
                  <a:cubicBezTo>
                    <a:pt x="18" y="38"/>
                    <a:pt x="22" y="42"/>
                    <a:pt x="24" y="49"/>
                  </a:cubicBezTo>
                  <a:cubicBezTo>
                    <a:pt x="25" y="44"/>
                    <a:pt x="27" y="60"/>
                    <a:pt x="26" y="58"/>
                  </a:cubicBezTo>
                  <a:cubicBezTo>
                    <a:pt x="23" y="55"/>
                    <a:pt x="25" y="58"/>
                    <a:pt x="24" y="58"/>
                  </a:cubicBezTo>
                  <a:cubicBezTo>
                    <a:pt x="24" y="58"/>
                    <a:pt x="25" y="58"/>
                    <a:pt x="25" y="59"/>
                  </a:cubicBezTo>
                  <a:cubicBezTo>
                    <a:pt x="19" y="59"/>
                    <a:pt x="21" y="60"/>
                    <a:pt x="17" y="55"/>
                  </a:cubicBezTo>
                  <a:cubicBezTo>
                    <a:pt x="16" y="55"/>
                    <a:pt x="15" y="55"/>
                    <a:pt x="14" y="57"/>
                  </a:cubicBezTo>
                  <a:cubicBezTo>
                    <a:pt x="13" y="52"/>
                    <a:pt x="8" y="48"/>
                    <a:pt x="4" y="51"/>
                  </a:cubicBezTo>
                  <a:cubicBezTo>
                    <a:pt x="10" y="55"/>
                    <a:pt x="6" y="58"/>
                    <a:pt x="11" y="62"/>
                  </a:cubicBezTo>
                  <a:cubicBezTo>
                    <a:pt x="14" y="64"/>
                    <a:pt x="19" y="73"/>
                    <a:pt x="17" y="76"/>
                  </a:cubicBezTo>
                  <a:cubicBezTo>
                    <a:pt x="15" y="76"/>
                    <a:pt x="14" y="75"/>
                    <a:pt x="15" y="74"/>
                  </a:cubicBezTo>
                  <a:cubicBezTo>
                    <a:pt x="12" y="74"/>
                    <a:pt x="15" y="79"/>
                    <a:pt x="13" y="79"/>
                  </a:cubicBezTo>
                  <a:cubicBezTo>
                    <a:pt x="19" y="77"/>
                    <a:pt x="19" y="86"/>
                    <a:pt x="16" y="89"/>
                  </a:cubicBezTo>
                  <a:cubicBezTo>
                    <a:pt x="17" y="89"/>
                    <a:pt x="13" y="87"/>
                    <a:pt x="13" y="90"/>
                  </a:cubicBezTo>
                  <a:cubicBezTo>
                    <a:pt x="9" y="87"/>
                    <a:pt x="8" y="77"/>
                    <a:pt x="2" y="78"/>
                  </a:cubicBezTo>
                  <a:cubicBezTo>
                    <a:pt x="3" y="75"/>
                    <a:pt x="2" y="72"/>
                    <a:pt x="0" y="71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82"/>
                    <a:pt x="1" y="87"/>
                    <a:pt x="2" y="90"/>
                  </a:cubicBezTo>
                  <a:cubicBezTo>
                    <a:pt x="3" y="94"/>
                    <a:pt x="1" y="94"/>
                    <a:pt x="2" y="95"/>
                  </a:cubicBezTo>
                  <a:cubicBezTo>
                    <a:pt x="2" y="96"/>
                    <a:pt x="2" y="97"/>
                    <a:pt x="3" y="97"/>
                  </a:cubicBezTo>
                  <a:cubicBezTo>
                    <a:pt x="8" y="85"/>
                    <a:pt x="21" y="120"/>
                    <a:pt x="22" y="123"/>
                  </a:cubicBezTo>
                  <a:cubicBezTo>
                    <a:pt x="18" y="118"/>
                    <a:pt x="11" y="119"/>
                    <a:pt x="6" y="120"/>
                  </a:cubicBezTo>
                  <a:cubicBezTo>
                    <a:pt x="6" y="118"/>
                    <a:pt x="7" y="98"/>
                    <a:pt x="4" y="98"/>
                  </a:cubicBezTo>
                  <a:cubicBezTo>
                    <a:pt x="1" y="98"/>
                    <a:pt x="6" y="103"/>
                    <a:pt x="0" y="10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1" y="116"/>
                    <a:pt x="2" y="116"/>
                    <a:pt x="3" y="118"/>
                  </a:cubicBezTo>
                  <a:cubicBezTo>
                    <a:pt x="1" y="119"/>
                    <a:pt x="1" y="114"/>
                    <a:pt x="1" y="118"/>
                  </a:cubicBezTo>
                  <a:cubicBezTo>
                    <a:pt x="1" y="118"/>
                    <a:pt x="0" y="118"/>
                    <a:pt x="0" y="117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2" y="132"/>
                    <a:pt x="3" y="135"/>
                    <a:pt x="4" y="136"/>
                  </a:cubicBezTo>
                  <a:cubicBezTo>
                    <a:pt x="5" y="138"/>
                    <a:pt x="22" y="158"/>
                    <a:pt x="13" y="156"/>
                  </a:cubicBezTo>
                  <a:cubicBezTo>
                    <a:pt x="16" y="158"/>
                    <a:pt x="14" y="157"/>
                    <a:pt x="13" y="158"/>
                  </a:cubicBezTo>
                  <a:cubicBezTo>
                    <a:pt x="15" y="158"/>
                    <a:pt x="15" y="164"/>
                    <a:pt x="19" y="161"/>
                  </a:cubicBezTo>
                  <a:cubicBezTo>
                    <a:pt x="18" y="161"/>
                    <a:pt x="17" y="160"/>
                    <a:pt x="16" y="159"/>
                  </a:cubicBezTo>
                  <a:cubicBezTo>
                    <a:pt x="17" y="160"/>
                    <a:pt x="27" y="165"/>
                    <a:pt x="26" y="167"/>
                  </a:cubicBezTo>
                  <a:cubicBezTo>
                    <a:pt x="26" y="173"/>
                    <a:pt x="23" y="170"/>
                    <a:pt x="28" y="174"/>
                  </a:cubicBezTo>
                  <a:cubicBezTo>
                    <a:pt x="33" y="177"/>
                    <a:pt x="37" y="191"/>
                    <a:pt x="39" y="197"/>
                  </a:cubicBezTo>
                  <a:cubicBezTo>
                    <a:pt x="42" y="205"/>
                    <a:pt x="39" y="208"/>
                    <a:pt x="42" y="215"/>
                  </a:cubicBezTo>
                  <a:cubicBezTo>
                    <a:pt x="44" y="221"/>
                    <a:pt x="51" y="232"/>
                    <a:pt x="46" y="239"/>
                  </a:cubicBezTo>
                  <a:cubicBezTo>
                    <a:pt x="46" y="239"/>
                    <a:pt x="48" y="249"/>
                    <a:pt x="47" y="253"/>
                  </a:cubicBezTo>
                  <a:cubicBezTo>
                    <a:pt x="47" y="257"/>
                    <a:pt x="56" y="280"/>
                    <a:pt x="48" y="281"/>
                  </a:cubicBezTo>
                  <a:cubicBezTo>
                    <a:pt x="53" y="285"/>
                    <a:pt x="54" y="288"/>
                    <a:pt x="54" y="295"/>
                  </a:cubicBezTo>
                  <a:cubicBezTo>
                    <a:pt x="54" y="300"/>
                    <a:pt x="57" y="302"/>
                    <a:pt x="57" y="307"/>
                  </a:cubicBezTo>
                  <a:cubicBezTo>
                    <a:pt x="56" y="314"/>
                    <a:pt x="58" y="318"/>
                    <a:pt x="52" y="326"/>
                  </a:cubicBezTo>
                  <a:cubicBezTo>
                    <a:pt x="61" y="326"/>
                    <a:pt x="56" y="333"/>
                    <a:pt x="57" y="338"/>
                  </a:cubicBezTo>
                  <a:cubicBezTo>
                    <a:pt x="59" y="344"/>
                    <a:pt x="60" y="352"/>
                    <a:pt x="58" y="359"/>
                  </a:cubicBezTo>
                  <a:cubicBezTo>
                    <a:pt x="57" y="362"/>
                    <a:pt x="55" y="365"/>
                    <a:pt x="53" y="367"/>
                  </a:cubicBezTo>
                  <a:cubicBezTo>
                    <a:pt x="53" y="370"/>
                    <a:pt x="54" y="373"/>
                    <a:pt x="54" y="376"/>
                  </a:cubicBezTo>
                  <a:cubicBezTo>
                    <a:pt x="79" y="376"/>
                    <a:pt x="79" y="376"/>
                    <a:pt x="79" y="376"/>
                  </a:cubicBezTo>
                  <a:cubicBezTo>
                    <a:pt x="81" y="368"/>
                    <a:pt x="86" y="354"/>
                    <a:pt x="95" y="357"/>
                  </a:cubicBezTo>
                  <a:close/>
                  <a:moveTo>
                    <a:pt x="224" y="132"/>
                  </a:moveTo>
                  <a:cubicBezTo>
                    <a:pt x="222" y="131"/>
                    <a:pt x="221" y="131"/>
                    <a:pt x="223" y="134"/>
                  </a:cubicBezTo>
                  <a:cubicBezTo>
                    <a:pt x="221" y="135"/>
                    <a:pt x="220" y="135"/>
                    <a:pt x="219" y="134"/>
                  </a:cubicBezTo>
                  <a:cubicBezTo>
                    <a:pt x="218" y="136"/>
                    <a:pt x="216" y="138"/>
                    <a:pt x="214" y="139"/>
                  </a:cubicBezTo>
                  <a:cubicBezTo>
                    <a:pt x="216" y="136"/>
                    <a:pt x="212" y="138"/>
                    <a:pt x="212" y="136"/>
                  </a:cubicBezTo>
                  <a:cubicBezTo>
                    <a:pt x="212" y="137"/>
                    <a:pt x="222" y="125"/>
                    <a:pt x="224" y="132"/>
                  </a:cubicBezTo>
                  <a:close/>
                  <a:moveTo>
                    <a:pt x="203" y="158"/>
                  </a:moveTo>
                  <a:cubicBezTo>
                    <a:pt x="206" y="154"/>
                    <a:pt x="212" y="146"/>
                    <a:pt x="218" y="148"/>
                  </a:cubicBezTo>
                  <a:cubicBezTo>
                    <a:pt x="217" y="154"/>
                    <a:pt x="214" y="157"/>
                    <a:pt x="210" y="161"/>
                  </a:cubicBezTo>
                  <a:cubicBezTo>
                    <a:pt x="210" y="160"/>
                    <a:pt x="209" y="160"/>
                    <a:pt x="209" y="159"/>
                  </a:cubicBezTo>
                  <a:cubicBezTo>
                    <a:pt x="208" y="161"/>
                    <a:pt x="208" y="164"/>
                    <a:pt x="206" y="164"/>
                  </a:cubicBezTo>
                  <a:cubicBezTo>
                    <a:pt x="203" y="162"/>
                    <a:pt x="199" y="167"/>
                    <a:pt x="203" y="158"/>
                  </a:cubicBezTo>
                  <a:close/>
                  <a:moveTo>
                    <a:pt x="195" y="209"/>
                  </a:moveTo>
                  <a:cubicBezTo>
                    <a:pt x="194" y="209"/>
                    <a:pt x="193" y="209"/>
                    <a:pt x="193" y="208"/>
                  </a:cubicBezTo>
                  <a:cubicBezTo>
                    <a:pt x="191" y="216"/>
                    <a:pt x="175" y="224"/>
                    <a:pt x="168" y="224"/>
                  </a:cubicBezTo>
                  <a:cubicBezTo>
                    <a:pt x="169" y="224"/>
                    <a:pt x="166" y="222"/>
                    <a:pt x="165" y="223"/>
                  </a:cubicBezTo>
                  <a:cubicBezTo>
                    <a:pt x="165" y="220"/>
                    <a:pt x="171" y="212"/>
                    <a:pt x="173" y="208"/>
                  </a:cubicBezTo>
                  <a:cubicBezTo>
                    <a:pt x="177" y="208"/>
                    <a:pt x="181" y="208"/>
                    <a:pt x="186" y="206"/>
                  </a:cubicBezTo>
                  <a:cubicBezTo>
                    <a:pt x="190" y="204"/>
                    <a:pt x="192" y="198"/>
                    <a:pt x="197" y="199"/>
                  </a:cubicBezTo>
                  <a:cubicBezTo>
                    <a:pt x="197" y="201"/>
                    <a:pt x="194" y="209"/>
                    <a:pt x="195" y="209"/>
                  </a:cubicBezTo>
                  <a:close/>
                  <a:moveTo>
                    <a:pt x="199" y="184"/>
                  </a:moveTo>
                  <a:cubicBezTo>
                    <a:pt x="197" y="183"/>
                    <a:pt x="195" y="181"/>
                    <a:pt x="194" y="180"/>
                  </a:cubicBezTo>
                  <a:cubicBezTo>
                    <a:pt x="197" y="178"/>
                    <a:pt x="200" y="177"/>
                    <a:pt x="200" y="173"/>
                  </a:cubicBezTo>
                  <a:cubicBezTo>
                    <a:pt x="206" y="176"/>
                    <a:pt x="203" y="178"/>
                    <a:pt x="205" y="181"/>
                  </a:cubicBezTo>
                  <a:cubicBezTo>
                    <a:pt x="201" y="182"/>
                    <a:pt x="205" y="187"/>
                    <a:pt x="199" y="184"/>
                  </a:cubicBezTo>
                  <a:close/>
                  <a:moveTo>
                    <a:pt x="192" y="244"/>
                  </a:moveTo>
                  <a:cubicBezTo>
                    <a:pt x="193" y="245"/>
                    <a:pt x="193" y="246"/>
                    <a:pt x="194" y="246"/>
                  </a:cubicBezTo>
                  <a:cubicBezTo>
                    <a:pt x="192" y="248"/>
                    <a:pt x="191" y="247"/>
                    <a:pt x="190" y="245"/>
                  </a:cubicBezTo>
                  <a:cubicBezTo>
                    <a:pt x="192" y="245"/>
                    <a:pt x="191" y="244"/>
                    <a:pt x="192" y="244"/>
                  </a:cubicBezTo>
                  <a:close/>
                  <a:moveTo>
                    <a:pt x="147" y="268"/>
                  </a:moveTo>
                  <a:cubicBezTo>
                    <a:pt x="149" y="268"/>
                    <a:pt x="143" y="263"/>
                    <a:pt x="149" y="266"/>
                  </a:cubicBezTo>
                  <a:cubicBezTo>
                    <a:pt x="147" y="258"/>
                    <a:pt x="169" y="255"/>
                    <a:pt x="171" y="253"/>
                  </a:cubicBezTo>
                  <a:cubicBezTo>
                    <a:pt x="171" y="253"/>
                    <a:pt x="172" y="254"/>
                    <a:pt x="173" y="254"/>
                  </a:cubicBezTo>
                  <a:cubicBezTo>
                    <a:pt x="170" y="251"/>
                    <a:pt x="181" y="252"/>
                    <a:pt x="181" y="252"/>
                  </a:cubicBezTo>
                  <a:cubicBezTo>
                    <a:pt x="180" y="246"/>
                    <a:pt x="188" y="246"/>
                    <a:pt x="190" y="251"/>
                  </a:cubicBezTo>
                  <a:cubicBezTo>
                    <a:pt x="188" y="251"/>
                    <a:pt x="188" y="259"/>
                    <a:pt x="185" y="262"/>
                  </a:cubicBezTo>
                  <a:cubicBezTo>
                    <a:pt x="182" y="265"/>
                    <a:pt x="177" y="265"/>
                    <a:pt x="175" y="267"/>
                  </a:cubicBezTo>
                  <a:cubicBezTo>
                    <a:pt x="171" y="270"/>
                    <a:pt x="155" y="277"/>
                    <a:pt x="153" y="275"/>
                  </a:cubicBezTo>
                  <a:cubicBezTo>
                    <a:pt x="153" y="280"/>
                    <a:pt x="141" y="282"/>
                    <a:pt x="141" y="275"/>
                  </a:cubicBezTo>
                  <a:cubicBezTo>
                    <a:pt x="141" y="274"/>
                    <a:pt x="145" y="267"/>
                    <a:pt x="147" y="268"/>
                  </a:cubicBezTo>
                  <a:close/>
                  <a:moveTo>
                    <a:pt x="135" y="343"/>
                  </a:moveTo>
                  <a:cubicBezTo>
                    <a:pt x="131" y="346"/>
                    <a:pt x="124" y="350"/>
                    <a:pt x="120" y="350"/>
                  </a:cubicBezTo>
                  <a:cubicBezTo>
                    <a:pt x="116" y="350"/>
                    <a:pt x="127" y="344"/>
                    <a:pt x="127" y="344"/>
                  </a:cubicBezTo>
                  <a:cubicBezTo>
                    <a:pt x="124" y="344"/>
                    <a:pt x="126" y="338"/>
                    <a:pt x="130" y="337"/>
                  </a:cubicBezTo>
                  <a:cubicBezTo>
                    <a:pt x="137" y="335"/>
                    <a:pt x="138" y="336"/>
                    <a:pt x="135" y="343"/>
                  </a:cubicBezTo>
                  <a:close/>
                  <a:moveTo>
                    <a:pt x="151" y="331"/>
                  </a:moveTo>
                  <a:cubicBezTo>
                    <a:pt x="150" y="334"/>
                    <a:pt x="148" y="337"/>
                    <a:pt x="145" y="336"/>
                  </a:cubicBezTo>
                  <a:cubicBezTo>
                    <a:pt x="147" y="333"/>
                    <a:pt x="145" y="329"/>
                    <a:pt x="148" y="328"/>
                  </a:cubicBezTo>
                  <a:cubicBezTo>
                    <a:pt x="148" y="329"/>
                    <a:pt x="152" y="330"/>
                    <a:pt x="151" y="331"/>
                  </a:cubicBezTo>
                  <a:close/>
                  <a:moveTo>
                    <a:pt x="126" y="318"/>
                  </a:moveTo>
                  <a:cubicBezTo>
                    <a:pt x="132" y="317"/>
                    <a:pt x="131" y="324"/>
                    <a:pt x="131" y="324"/>
                  </a:cubicBezTo>
                  <a:cubicBezTo>
                    <a:pt x="133" y="322"/>
                    <a:pt x="132" y="319"/>
                    <a:pt x="131" y="318"/>
                  </a:cubicBezTo>
                  <a:cubicBezTo>
                    <a:pt x="135" y="318"/>
                    <a:pt x="143" y="304"/>
                    <a:pt x="149" y="312"/>
                  </a:cubicBezTo>
                  <a:cubicBezTo>
                    <a:pt x="154" y="319"/>
                    <a:pt x="135" y="322"/>
                    <a:pt x="132" y="326"/>
                  </a:cubicBezTo>
                  <a:cubicBezTo>
                    <a:pt x="126" y="326"/>
                    <a:pt x="124" y="329"/>
                    <a:pt x="119" y="329"/>
                  </a:cubicBezTo>
                  <a:cubicBezTo>
                    <a:pt x="119" y="328"/>
                    <a:pt x="119" y="327"/>
                    <a:pt x="118" y="327"/>
                  </a:cubicBezTo>
                  <a:cubicBezTo>
                    <a:pt x="118" y="328"/>
                    <a:pt x="118" y="328"/>
                    <a:pt x="117" y="328"/>
                  </a:cubicBezTo>
                  <a:cubicBezTo>
                    <a:pt x="118" y="323"/>
                    <a:pt x="121" y="319"/>
                    <a:pt x="126" y="318"/>
                  </a:cubicBezTo>
                  <a:close/>
                  <a:moveTo>
                    <a:pt x="112" y="352"/>
                  </a:moveTo>
                  <a:cubicBezTo>
                    <a:pt x="112" y="348"/>
                    <a:pt x="118" y="338"/>
                    <a:pt x="119" y="342"/>
                  </a:cubicBezTo>
                  <a:cubicBezTo>
                    <a:pt x="118" y="343"/>
                    <a:pt x="117" y="344"/>
                    <a:pt x="116" y="344"/>
                  </a:cubicBezTo>
                  <a:cubicBezTo>
                    <a:pt x="117" y="346"/>
                    <a:pt x="117" y="349"/>
                    <a:pt x="116" y="351"/>
                  </a:cubicBezTo>
                  <a:cubicBezTo>
                    <a:pt x="116" y="350"/>
                    <a:pt x="113" y="354"/>
                    <a:pt x="113" y="355"/>
                  </a:cubicBezTo>
                  <a:cubicBezTo>
                    <a:pt x="110" y="353"/>
                    <a:pt x="106" y="359"/>
                    <a:pt x="103" y="354"/>
                  </a:cubicBezTo>
                  <a:cubicBezTo>
                    <a:pt x="105" y="355"/>
                    <a:pt x="110" y="349"/>
                    <a:pt x="112" y="352"/>
                  </a:cubicBezTo>
                  <a:close/>
                  <a:moveTo>
                    <a:pt x="90" y="180"/>
                  </a:moveTo>
                  <a:cubicBezTo>
                    <a:pt x="92" y="178"/>
                    <a:pt x="93" y="176"/>
                    <a:pt x="95" y="174"/>
                  </a:cubicBezTo>
                  <a:cubicBezTo>
                    <a:pt x="94" y="174"/>
                    <a:pt x="93" y="174"/>
                    <a:pt x="93" y="173"/>
                  </a:cubicBezTo>
                  <a:cubicBezTo>
                    <a:pt x="94" y="173"/>
                    <a:pt x="95" y="173"/>
                    <a:pt x="97" y="172"/>
                  </a:cubicBezTo>
                  <a:cubicBezTo>
                    <a:pt x="97" y="174"/>
                    <a:pt x="97" y="176"/>
                    <a:pt x="98" y="178"/>
                  </a:cubicBezTo>
                  <a:cubicBezTo>
                    <a:pt x="94" y="181"/>
                    <a:pt x="92" y="182"/>
                    <a:pt x="90" y="183"/>
                  </a:cubicBezTo>
                  <a:cubicBezTo>
                    <a:pt x="90" y="180"/>
                    <a:pt x="95" y="180"/>
                    <a:pt x="90" y="180"/>
                  </a:cubicBezTo>
                  <a:close/>
                  <a:moveTo>
                    <a:pt x="6" y="93"/>
                  </a:moveTo>
                  <a:cubicBezTo>
                    <a:pt x="5" y="92"/>
                    <a:pt x="4" y="88"/>
                    <a:pt x="4" y="89"/>
                  </a:cubicBezTo>
                  <a:cubicBezTo>
                    <a:pt x="4" y="89"/>
                    <a:pt x="3" y="89"/>
                    <a:pt x="3" y="88"/>
                  </a:cubicBezTo>
                  <a:cubicBezTo>
                    <a:pt x="6" y="86"/>
                    <a:pt x="4" y="91"/>
                    <a:pt x="7" y="90"/>
                  </a:cubicBezTo>
                  <a:cubicBezTo>
                    <a:pt x="7" y="91"/>
                    <a:pt x="6" y="92"/>
                    <a:pt x="6" y="93"/>
                  </a:cubicBezTo>
                  <a:close/>
                  <a:moveTo>
                    <a:pt x="22" y="97"/>
                  </a:moveTo>
                  <a:cubicBezTo>
                    <a:pt x="23" y="96"/>
                    <a:pt x="24" y="95"/>
                    <a:pt x="25" y="94"/>
                  </a:cubicBezTo>
                  <a:cubicBezTo>
                    <a:pt x="25" y="95"/>
                    <a:pt x="24" y="96"/>
                    <a:pt x="24" y="97"/>
                  </a:cubicBezTo>
                  <a:cubicBezTo>
                    <a:pt x="26" y="97"/>
                    <a:pt x="26" y="96"/>
                    <a:pt x="26" y="96"/>
                  </a:cubicBezTo>
                  <a:cubicBezTo>
                    <a:pt x="26" y="95"/>
                    <a:pt x="27" y="99"/>
                    <a:pt x="27" y="98"/>
                  </a:cubicBezTo>
                  <a:cubicBezTo>
                    <a:pt x="27" y="98"/>
                    <a:pt x="22" y="97"/>
                    <a:pt x="22" y="97"/>
                  </a:cubicBezTo>
                  <a:close/>
                  <a:moveTo>
                    <a:pt x="26" y="131"/>
                  </a:moveTo>
                  <a:cubicBezTo>
                    <a:pt x="25" y="129"/>
                    <a:pt x="25" y="127"/>
                    <a:pt x="25" y="125"/>
                  </a:cubicBezTo>
                  <a:cubicBezTo>
                    <a:pt x="27" y="126"/>
                    <a:pt x="28" y="127"/>
                    <a:pt x="29" y="130"/>
                  </a:cubicBezTo>
                  <a:cubicBezTo>
                    <a:pt x="28" y="130"/>
                    <a:pt x="27" y="130"/>
                    <a:pt x="26" y="131"/>
                  </a:cubicBezTo>
                  <a:close/>
                  <a:moveTo>
                    <a:pt x="48" y="192"/>
                  </a:moveTo>
                  <a:cubicBezTo>
                    <a:pt x="47" y="191"/>
                    <a:pt x="46" y="186"/>
                    <a:pt x="49" y="187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48" y="189"/>
                    <a:pt x="49" y="193"/>
                    <a:pt x="48" y="192"/>
                  </a:cubicBezTo>
                  <a:close/>
                  <a:moveTo>
                    <a:pt x="52" y="178"/>
                  </a:moveTo>
                  <a:cubicBezTo>
                    <a:pt x="52" y="176"/>
                    <a:pt x="52" y="188"/>
                    <a:pt x="50" y="184"/>
                  </a:cubicBezTo>
                  <a:cubicBezTo>
                    <a:pt x="49" y="186"/>
                    <a:pt x="49" y="187"/>
                    <a:pt x="51" y="187"/>
                  </a:cubicBezTo>
                  <a:cubicBezTo>
                    <a:pt x="50" y="187"/>
                    <a:pt x="50" y="188"/>
                    <a:pt x="49" y="188"/>
                  </a:cubicBezTo>
                  <a:cubicBezTo>
                    <a:pt x="49" y="187"/>
                    <a:pt x="48" y="186"/>
                    <a:pt x="47" y="186"/>
                  </a:cubicBezTo>
                  <a:cubicBezTo>
                    <a:pt x="47" y="187"/>
                    <a:pt x="47" y="187"/>
                    <a:pt x="46" y="188"/>
                  </a:cubicBezTo>
                  <a:cubicBezTo>
                    <a:pt x="46" y="189"/>
                    <a:pt x="47" y="185"/>
                    <a:pt x="47" y="186"/>
                  </a:cubicBezTo>
                  <a:cubicBezTo>
                    <a:pt x="41" y="191"/>
                    <a:pt x="44" y="165"/>
                    <a:pt x="43" y="164"/>
                  </a:cubicBezTo>
                  <a:cubicBezTo>
                    <a:pt x="53" y="166"/>
                    <a:pt x="52" y="168"/>
                    <a:pt x="52" y="178"/>
                  </a:cubicBezTo>
                  <a:close/>
                  <a:moveTo>
                    <a:pt x="75" y="207"/>
                  </a:moveTo>
                  <a:cubicBezTo>
                    <a:pt x="74" y="207"/>
                    <a:pt x="76" y="201"/>
                    <a:pt x="80" y="202"/>
                  </a:cubicBezTo>
                  <a:cubicBezTo>
                    <a:pt x="79" y="203"/>
                    <a:pt x="77" y="209"/>
                    <a:pt x="75" y="207"/>
                  </a:cubicBezTo>
                  <a:close/>
                  <a:moveTo>
                    <a:pt x="79" y="184"/>
                  </a:moveTo>
                  <a:cubicBezTo>
                    <a:pt x="75" y="189"/>
                    <a:pt x="72" y="190"/>
                    <a:pt x="70" y="194"/>
                  </a:cubicBezTo>
                  <a:cubicBezTo>
                    <a:pt x="67" y="200"/>
                    <a:pt x="62" y="208"/>
                    <a:pt x="57" y="208"/>
                  </a:cubicBezTo>
                  <a:cubicBezTo>
                    <a:pt x="56" y="209"/>
                    <a:pt x="56" y="210"/>
                    <a:pt x="57" y="208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7" y="207"/>
                    <a:pt x="58" y="205"/>
                    <a:pt x="59" y="205"/>
                  </a:cubicBezTo>
                  <a:cubicBezTo>
                    <a:pt x="58" y="205"/>
                    <a:pt x="57" y="205"/>
                    <a:pt x="56" y="206"/>
                  </a:cubicBezTo>
                  <a:cubicBezTo>
                    <a:pt x="57" y="201"/>
                    <a:pt x="58" y="197"/>
                    <a:pt x="57" y="194"/>
                  </a:cubicBezTo>
                  <a:cubicBezTo>
                    <a:pt x="61" y="193"/>
                    <a:pt x="63" y="182"/>
                    <a:pt x="67" y="178"/>
                  </a:cubicBezTo>
                  <a:cubicBezTo>
                    <a:pt x="67" y="180"/>
                    <a:pt x="71" y="182"/>
                    <a:pt x="73" y="184"/>
                  </a:cubicBezTo>
                  <a:cubicBezTo>
                    <a:pt x="73" y="181"/>
                    <a:pt x="76" y="175"/>
                    <a:pt x="74" y="172"/>
                  </a:cubicBezTo>
                  <a:cubicBezTo>
                    <a:pt x="76" y="172"/>
                    <a:pt x="77" y="171"/>
                    <a:pt x="78" y="169"/>
                  </a:cubicBezTo>
                  <a:cubicBezTo>
                    <a:pt x="79" y="166"/>
                    <a:pt x="82" y="166"/>
                    <a:pt x="82" y="165"/>
                  </a:cubicBezTo>
                  <a:cubicBezTo>
                    <a:pt x="83" y="167"/>
                    <a:pt x="81" y="169"/>
                    <a:pt x="84" y="167"/>
                  </a:cubicBezTo>
                  <a:cubicBezTo>
                    <a:pt x="82" y="174"/>
                    <a:pt x="83" y="178"/>
                    <a:pt x="79" y="184"/>
                  </a:cubicBezTo>
                  <a:close/>
                  <a:moveTo>
                    <a:pt x="58" y="161"/>
                  </a:moveTo>
                  <a:cubicBezTo>
                    <a:pt x="56" y="158"/>
                    <a:pt x="59" y="153"/>
                    <a:pt x="62" y="153"/>
                  </a:cubicBezTo>
                  <a:cubicBezTo>
                    <a:pt x="64" y="154"/>
                    <a:pt x="68" y="140"/>
                    <a:pt x="71" y="146"/>
                  </a:cubicBezTo>
                  <a:cubicBezTo>
                    <a:pt x="71" y="146"/>
                    <a:pt x="69" y="148"/>
                    <a:pt x="68" y="149"/>
                  </a:cubicBezTo>
                  <a:cubicBezTo>
                    <a:pt x="72" y="147"/>
                    <a:pt x="68" y="154"/>
                    <a:pt x="73" y="153"/>
                  </a:cubicBezTo>
                  <a:cubicBezTo>
                    <a:pt x="73" y="152"/>
                    <a:pt x="71" y="147"/>
                    <a:pt x="75" y="149"/>
                  </a:cubicBezTo>
                  <a:cubicBezTo>
                    <a:pt x="73" y="147"/>
                    <a:pt x="73" y="144"/>
                    <a:pt x="72" y="142"/>
                  </a:cubicBezTo>
                  <a:cubicBezTo>
                    <a:pt x="72" y="143"/>
                    <a:pt x="71" y="144"/>
                    <a:pt x="71" y="143"/>
                  </a:cubicBezTo>
                  <a:cubicBezTo>
                    <a:pt x="73" y="138"/>
                    <a:pt x="75" y="133"/>
                    <a:pt x="81" y="130"/>
                  </a:cubicBezTo>
                  <a:cubicBezTo>
                    <a:pt x="81" y="133"/>
                    <a:pt x="81" y="130"/>
                    <a:pt x="82" y="130"/>
                  </a:cubicBezTo>
                  <a:cubicBezTo>
                    <a:pt x="81" y="133"/>
                    <a:pt x="82" y="136"/>
                    <a:pt x="84" y="138"/>
                  </a:cubicBezTo>
                  <a:cubicBezTo>
                    <a:pt x="83" y="140"/>
                    <a:pt x="82" y="141"/>
                    <a:pt x="81" y="143"/>
                  </a:cubicBezTo>
                  <a:cubicBezTo>
                    <a:pt x="79" y="147"/>
                    <a:pt x="77" y="150"/>
                    <a:pt x="76" y="153"/>
                  </a:cubicBezTo>
                  <a:cubicBezTo>
                    <a:pt x="76" y="153"/>
                    <a:pt x="69" y="157"/>
                    <a:pt x="68" y="157"/>
                  </a:cubicBezTo>
                  <a:cubicBezTo>
                    <a:pt x="71" y="162"/>
                    <a:pt x="64" y="176"/>
                    <a:pt x="60" y="171"/>
                  </a:cubicBezTo>
                  <a:cubicBezTo>
                    <a:pt x="60" y="172"/>
                    <a:pt x="60" y="173"/>
                    <a:pt x="59" y="173"/>
                  </a:cubicBezTo>
                  <a:cubicBezTo>
                    <a:pt x="58" y="173"/>
                    <a:pt x="55" y="170"/>
                    <a:pt x="55" y="171"/>
                  </a:cubicBezTo>
                  <a:cubicBezTo>
                    <a:pt x="55" y="171"/>
                    <a:pt x="55" y="171"/>
                    <a:pt x="54" y="172"/>
                  </a:cubicBezTo>
                  <a:cubicBezTo>
                    <a:pt x="53" y="165"/>
                    <a:pt x="61" y="167"/>
                    <a:pt x="58" y="161"/>
                  </a:cubicBezTo>
                  <a:close/>
                  <a:moveTo>
                    <a:pt x="62" y="222"/>
                  </a:moveTo>
                  <a:cubicBezTo>
                    <a:pt x="58" y="224"/>
                    <a:pt x="67" y="215"/>
                    <a:pt x="66" y="220"/>
                  </a:cubicBezTo>
                  <a:cubicBezTo>
                    <a:pt x="66" y="223"/>
                    <a:pt x="63" y="233"/>
                    <a:pt x="59" y="233"/>
                  </a:cubicBezTo>
                  <a:cubicBezTo>
                    <a:pt x="59" y="233"/>
                    <a:pt x="55" y="229"/>
                    <a:pt x="55" y="228"/>
                  </a:cubicBezTo>
                  <a:cubicBezTo>
                    <a:pt x="58" y="228"/>
                    <a:pt x="59" y="223"/>
                    <a:pt x="62" y="222"/>
                  </a:cubicBezTo>
                  <a:close/>
                  <a:moveTo>
                    <a:pt x="71" y="348"/>
                  </a:moveTo>
                  <a:cubicBezTo>
                    <a:pt x="73" y="348"/>
                    <a:pt x="72" y="346"/>
                    <a:pt x="74" y="346"/>
                  </a:cubicBezTo>
                  <a:cubicBezTo>
                    <a:pt x="70" y="346"/>
                    <a:pt x="70" y="335"/>
                    <a:pt x="66" y="333"/>
                  </a:cubicBezTo>
                  <a:cubicBezTo>
                    <a:pt x="70" y="333"/>
                    <a:pt x="65" y="315"/>
                    <a:pt x="66" y="312"/>
                  </a:cubicBezTo>
                  <a:cubicBezTo>
                    <a:pt x="69" y="313"/>
                    <a:pt x="75" y="329"/>
                    <a:pt x="75" y="332"/>
                  </a:cubicBezTo>
                  <a:cubicBezTo>
                    <a:pt x="76" y="336"/>
                    <a:pt x="79" y="338"/>
                    <a:pt x="79" y="341"/>
                  </a:cubicBezTo>
                  <a:cubicBezTo>
                    <a:pt x="79" y="341"/>
                    <a:pt x="79" y="347"/>
                    <a:pt x="78" y="347"/>
                  </a:cubicBezTo>
                  <a:cubicBezTo>
                    <a:pt x="78" y="347"/>
                    <a:pt x="79" y="348"/>
                    <a:pt x="79" y="349"/>
                  </a:cubicBezTo>
                  <a:cubicBezTo>
                    <a:pt x="76" y="349"/>
                    <a:pt x="74" y="349"/>
                    <a:pt x="71" y="348"/>
                  </a:cubicBezTo>
                  <a:close/>
                  <a:moveTo>
                    <a:pt x="75" y="353"/>
                  </a:moveTo>
                  <a:cubicBezTo>
                    <a:pt x="75" y="351"/>
                    <a:pt x="80" y="353"/>
                    <a:pt x="81" y="355"/>
                  </a:cubicBezTo>
                  <a:cubicBezTo>
                    <a:pt x="78" y="357"/>
                    <a:pt x="79" y="360"/>
                    <a:pt x="76" y="362"/>
                  </a:cubicBezTo>
                  <a:cubicBezTo>
                    <a:pt x="76" y="360"/>
                    <a:pt x="75" y="354"/>
                    <a:pt x="75" y="35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39" name="Szabadkézi sokszög 329"/>
            <p:cNvSpPr>
              <a:spLocks/>
            </p:cNvSpPr>
            <p:nvPr/>
          </p:nvSpPr>
          <p:spPr bwMode="auto">
            <a:xfrm>
              <a:off x="0" y="6542088"/>
              <a:ext cx="146050" cy="314325"/>
            </a:xfrm>
            <a:custGeom>
              <a:avLst/>
              <a:gdLst>
                <a:gd name="T0" fmla="*/ 11 w 46"/>
                <a:gd name="T1" fmla="*/ 95 h 99"/>
                <a:gd name="T2" fmla="*/ 11 w 46"/>
                <a:gd name="T3" fmla="*/ 92 h 99"/>
                <a:gd name="T4" fmla="*/ 9 w 46"/>
                <a:gd name="T5" fmla="*/ 91 h 99"/>
                <a:gd name="T6" fmla="*/ 11 w 46"/>
                <a:gd name="T7" fmla="*/ 80 h 99"/>
                <a:gd name="T8" fmla="*/ 22 w 46"/>
                <a:gd name="T9" fmla="*/ 80 h 99"/>
                <a:gd name="T10" fmla="*/ 43 w 46"/>
                <a:gd name="T11" fmla="*/ 44 h 99"/>
                <a:gd name="T12" fmla="*/ 44 w 46"/>
                <a:gd name="T13" fmla="*/ 45 h 99"/>
                <a:gd name="T14" fmla="*/ 44 w 46"/>
                <a:gd name="T15" fmla="*/ 40 h 99"/>
                <a:gd name="T16" fmla="*/ 36 w 46"/>
                <a:gd name="T17" fmla="*/ 43 h 99"/>
                <a:gd name="T18" fmla="*/ 24 w 46"/>
                <a:gd name="T19" fmla="*/ 55 h 99"/>
                <a:gd name="T20" fmla="*/ 22 w 46"/>
                <a:gd name="T21" fmla="*/ 50 h 99"/>
                <a:gd name="T22" fmla="*/ 19 w 46"/>
                <a:gd name="T23" fmla="*/ 62 h 99"/>
                <a:gd name="T24" fmla="*/ 12 w 46"/>
                <a:gd name="T25" fmla="*/ 66 h 99"/>
                <a:gd name="T26" fmla="*/ 35 w 46"/>
                <a:gd name="T27" fmla="*/ 25 h 99"/>
                <a:gd name="T28" fmla="*/ 45 w 46"/>
                <a:gd name="T29" fmla="*/ 1 h 99"/>
                <a:gd name="T30" fmla="*/ 36 w 46"/>
                <a:gd name="T31" fmla="*/ 9 h 99"/>
                <a:gd name="T32" fmla="*/ 22 w 46"/>
                <a:gd name="T33" fmla="*/ 25 h 99"/>
                <a:gd name="T34" fmla="*/ 20 w 46"/>
                <a:gd name="T35" fmla="*/ 20 h 99"/>
                <a:gd name="T36" fmla="*/ 16 w 46"/>
                <a:gd name="T37" fmla="*/ 23 h 99"/>
                <a:gd name="T38" fmla="*/ 12 w 46"/>
                <a:gd name="T39" fmla="*/ 35 h 99"/>
                <a:gd name="T40" fmla="*/ 14 w 46"/>
                <a:gd name="T41" fmla="*/ 36 h 99"/>
                <a:gd name="T42" fmla="*/ 10 w 46"/>
                <a:gd name="T43" fmla="*/ 30 h 99"/>
                <a:gd name="T44" fmla="*/ 6 w 46"/>
                <a:gd name="T45" fmla="*/ 60 h 99"/>
                <a:gd name="T46" fmla="*/ 6 w 46"/>
                <a:gd name="T47" fmla="*/ 90 h 99"/>
                <a:gd name="T48" fmla="*/ 7 w 46"/>
                <a:gd name="T49" fmla="*/ 88 h 99"/>
                <a:gd name="T50" fmla="*/ 6 w 46"/>
                <a:gd name="T51" fmla="*/ 99 h 99"/>
                <a:gd name="T52" fmla="*/ 8 w 46"/>
                <a:gd name="T53" fmla="*/ 99 h 99"/>
                <a:gd name="T54" fmla="*/ 11 w 46"/>
                <a:gd name="T55" fmla="*/ 9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99">
                  <a:moveTo>
                    <a:pt x="11" y="95"/>
                  </a:moveTo>
                  <a:cubicBezTo>
                    <a:pt x="9" y="95"/>
                    <a:pt x="13" y="93"/>
                    <a:pt x="11" y="92"/>
                  </a:cubicBezTo>
                  <a:cubicBezTo>
                    <a:pt x="11" y="95"/>
                    <a:pt x="9" y="92"/>
                    <a:pt x="9" y="91"/>
                  </a:cubicBezTo>
                  <a:cubicBezTo>
                    <a:pt x="9" y="87"/>
                    <a:pt x="9" y="83"/>
                    <a:pt x="11" y="80"/>
                  </a:cubicBezTo>
                  <a:cubicBezTo>
                    <a:pt x="13" y="74"/>
                    <a:pt x="19" y="77"/>
                    <a:pt x="22" y="80"/>
                  </a:cubicBezTo>
                  <a:cubicBezTo>
                    <a:pt x="19" y="65"/>
                    <a:pt x="37" y="55"/>
                    <a:pt x="43" y="44"/>
                  </a:cubicBezTo>
                  <a:cubicBezTo>
                    <a:pt x="43" y="44"/>
                    <a:pt x="44" y="45"/>
                    <a:pt x="44" y="45"/>
                  </a:cubicBezTo>
                  <a:cubicBezTo>
                    <a:pt x="44" y="43"/>
                    <a:pt x="43" y="42"/>
                    <a:pt x="44" y="40"/>
                  </a:cubicBezTo>
                  <a:cubicBezTo>
                    <a:pt x="40" y="40"/>
                    <a:pt x="40" y="43"/>
                    <a:pt x="36" y="43"/>
                  </a:cubicBezTo>
                  <a:cubicBezTo>
                    <a:pt x="37" y="46"/>
                    <a:pt x="28" y="56"/>
                    <a:pt x="24" y="55"/>
                  </a:cubicBezTo>
                  <a:cubicBezTo>
                    <a:pt x="26" y="55"/>
                    <a:pt x="23" y="50"/>
                    <a:pt x="22" y="50"/>
                  </a:cubicBezTo>
                  <a:cubicBezTo>
                    <a:pt x="18" y="54"/>
                    <a:pt x="22" y="58"/>
                    <a:pt x="19" y="62"/>
                  </a:cubicBezTo>
                  <a:cubicBezTo>
                    <a:pt x="16" y="65"/>
                    <a:pt x="15" y="63"/>
                    <a:pt x="12" y="66"/>
                  </a:cubicBezTo>
                  <a:cubicBezTo>
                    <a:pt x="0" y="50"/>
                    <a:pt x="24" y="34"/>
                    <a:pt x="35" y="25"/>
                  </a:cubicBezTo>
                  <a:cubicBezTo>
                    <a:pt x="34" y="25"/>
                    <a:pt x="46" y="1"/>
                    <a:pt x="45" y="1"/>
                  </a:cubicBezTo>
                  <a:cubicBezTo>
                    <a:pt x="45" y="0"/>
                    <a:pt x="37" y="7"/>
                    <a:pt x="36" y="9"/>
                  </a:cubicBezTo>
                  <a:cubicBezTo>
                    <a:pt x="35" y="10"/>
                    <a:pt x="27" y="27"/>
                    <a:pt x="22" y="25"/>
                  </a:cubicBezTo>
                  <a:cubicBezTo>
                    <a:pt x="22" y="25"/>
                    <a:pt x="21" y="20"/>
                    <a:pt x="20" y="20"/>
                  </a:cubicBezTo>
                  <a:cubicBezTo>
                    <a:pt x="21" y="23"/>
                    <a:pt x="16" y="20"/>
                    <a:pt x="16" y="23"/>
                  </a:cubicBezTo>
                  <a:cubicBezTo>
                    <a:pt x="23" y="26"/>
                    <a:pt x="16" y="32"/>
                    <a:pt x="12" y="35"/>
                  </a:cubicBezTo>
                  <a:cubicBezTo>
                    <a:pt x="13" y="35"/>
                    <a:pt x="13" y="35"/>
                    <a:pt x="14" y="36"/>
                  </a:cubicBezTo>
                  <a:cubicBezTo>
                    <a:pt x="8" y="36"/>
                    <a:pt x="7" y="32"/>
                    <a:pt x="10" y="30"/>
                  </a:cubicBezTo>
                  <a:cubicBezTo>
                    <a:pt x="3" y="30"/>
                    <a:pt x="5" y="58"/>
                    <a:pt x="6" y="60"/>
                  </a:cubicBezTo>
                  <a:cubicBezTo>
                    <a:pt x="10" y="67"/>
                    <a:pt x="1" y="83"/>
                    <a:pt x="6" y="90"/>
                  </a:cubicBezTo>
                  <a:cubicBezTo>
                    <a:pt x="6" y="89"/>
                    <a:pt x="6" y="88"/>
                    <a:pt x="7" y="88"/>
                  </a:cubicBezTo>
                  <a:cubicBezTo>
                    <a:pt x="7" y="89"/>
                    <a:pt x="7" y="94"/>
                    <a:pt x="6" y="99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9" y="98"/>
                    <a:pt x="11" y="96"/>
                    <a:pt x="11" y="9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45" name="Szabadkézi sokszög 335"/>
            <p:cNvSpPr>
              <a:spLocks/>
            </p:cNvSpPr>
            <p:nvPr/>
          </p:nvSpPr>
          <p:spPr bwMode="auto">
            <a:xfrm>
              <a:off x="1765300" y="6786563"/>
              <a:ext cx="95250" cy="66675"/>
            </a:xfrm>
            <a:custGeom>
              <a:avLst/>
              <a:gdLst>
                <a:gd name="T0" fmla="*/ 12 w 30"/>
                <a:gd name="T1" fmla="*/ 12 h 21"/>
                <a:gd name="T2" fmla="*/ 14 w 30"/>
                <a:gd name="T3" fmla="*/ 14 h 21"/>
                <a:gd name="T4" fmla="*/ 22 w 30"/>
                <a:gd name="T5" fmla="*/ 11 h 21"/>
                <a:gd name="T6" fmla="*/ 22 w 30"/>
                <a:gd name="T7" fmla="*/ 8 h 21"/>
                <a:gd name="T8" fmla="*/ 20 w 30"/>
                <a:gd name="T9" fmla="*/ 7 h 21"/>
                <a:gd name="T10" fmla="*/ 22 w 30"/>
                <a:gd name="T11" fmla="*/ 7 h 21"/>
                <a:gd name="T12" fmla="*/ 30 w 30"/>
                <a:gd name="T13" fmla="*/ 0 h 21"/>
                <a:gd name="T14" fmla="*/ 6 w 30"/>
                <a:gd name="T15" fmla="*/ 12 h 21"/>
                <a:gd name="T16" fmla="*/ 0 w 30"/>
                <a:gd name="T17" fmla="*/ 21 h 21"/>
                <a:gd name="T18" fmla="*/ 6 w 30"/>
                <a:gd name="T19" fmla="*/ 21 h 21"/>
                <a:gd name="T20" fmla="*/ 12 w 30"/>
                <a:gd name="T21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21">
                  <a:moveTo>
                    <a:pt x="12" y="12"/>
                  </a:moveTo>
                  <a:cubicBezTo>
                    <a:pt x="12" y="13"/>
                    <a:pt x="13" y="14"/>
                    <a:pt x="14" y="14"/>
                  </a:cubicBezTo>
                  <a:cubicBezTo>
                    <a:pt x="10" y="9"/>
                    <a:pt x="22" y="11"/>
                    <a:pt x="22" y="11"/>
                  </a:cubicBezTo>
                  <a:cubicBezTo>
                    <a:pt x="21" y="10"/>
                    <a:pt x="21" y="9"/>
                    <a:pt x="22" y="8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5"/>
                    <a:pt x="21" y="8"/>
                    <a:pt x="22" y="7"/>
                  </a:cubicBezTo>
                  <a:cubicBezTo>
                    <a:pt x="21" y="2"/>
                    <a:pt x="29" y="4"/>
                    <a:pt x="30" y="0"/>
                  </a:cubicBezTo>
                  <a:cubicBezTo>
                    <a:pt x="23" y="3"/>
                    <a:pt x="12" y="5"/>
                    <a:pt x="6" y="12"/>
                  </a:cubicBezTo>
                  <a:cubicBezTo>
                    <a:pt x="6" y="12"/>
                    <a:pt x="1" y="18"/>
                    <a:pt x="0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8" y="18"/>
                    <a:pt x="10" y="15"/>
                    <a:pt x="12" y="1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46" name="Szabadkézi sokszög 336"/>
            <p:cNvSpPr>
              <a:spLocks/>
            </p:cNvSpPr>
            <p:nvPr/>
          </p:nvSpPr>
          <p:spPr bwMode="auto">
            <a:xfrm>
              <a:off x="1654175" y="6804978"/>
              <a:ext cx="82550" cy="50800"/>
            </a:xfrm>
            <a:custGeom>
              <a:avLst/>
              <a:gdLst>
                <a:gd name="T0" fmla="*/ 25 w 26"/>
                <a:gd name="T1" fmla="*/ 2 h 16"/>
                <a:gd name="T2" fmla="*/ 19 w 26"/>
                <a:gd name="T3" fmla="*/ 2 h 16"/>
                <a:gd name="T4" fmla="*/ 14 w 26"/>
                <a:gd name="T5" fmla="*/ 5 h 16"/>
                <a:gd name="T6" fmla="*/ 1 w 26"/>
                <a:gd name="T7" fmla="*/ 15 h 16"/>
                <a:gd name="T8" fmla="*/ 0 w 26"/>
                <a:gd name="T9" fmla="*/ 16 h 16"/>
                <a:gd name="T10" fmla="*/ 11 w 26"/>
                <a:gd name="T11" fmla="*/ 16 h 16"/>
                <a:gd name="T12" fmla="*/ 25 w 26"/>
                <a:gd name="T1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25" y="2"/>
                  </a:moveTo>
                  <a:cubicBezTo>
                    <a:pt x="24" y="0"/>
                    <a:pt x="20" y="2"/>
                    <a:pt x="19" y="2"/>
                  </a:cubicBezTo>
                  <a:cubicBezTo>
                    <a:pt x="18" y="2"/>
                    <a:pt x="16" y="7"/>
                    <a:pt x="14" y="5"/>
                  </a:cubicBezTo>
                  <a:cubicBezTo>
                    <a:pt x="10" y="9"/>
                    <a:pt x="6" y="12"/>
                    <a:pt x="1" y="15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8" y="9"/>
                    <a:pt x="26" y="3"/>
                    <a:pt x="25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</p:grpSp>
      <p:sp>
        <p:nvSpPr>
          <p:cNvPr id="1151" name="Szabadkézi sokszög 174"/>
          <p:cNvSpPr>
            <a:spLocks/>
          </p:cNvSpPr>
          <p:nvPr/>
        </p:nvSpPr>
        <p:spPr bwMode="auto">
          <a:xfrm>
            <a:off x="7586663" y="5129213"/>
            <a:ext cx="4605338" cy="1730375"/>
          </a:xfrm>
          <a:custGeom>
            <a:avLst/>
            <a:gdLst>
              <a:gd name="T0" fmla="*/ 1448 w 1451"/>
              <a:gd name="T1" fmla="*/ 545 h 545"/>
              <a:gd name="T2" fmla="*/ 1451 w 1451"/>
              <a:gd name="T3" fmla="*/ 538 h 545"/>
              <a:gd name="T4" fmla="*/ 1451 w 1451"/>
              <a:gd name="T5" fmla="*/ 0 h 545"/>
              <a:gd name="T6" fmla="*/ 0 w 1451"/>
              <a:gd name="T7" fmla="*/ 545 h 545"/>
              <a:gd name="T8" fmla="*/ 177 w 1451"/>
              <a:gd name="T9" fmla="*/ 545 h 545"/>
              <a:gd name="T10" fmla="*/ 1448 w 1451"/>
              <a:gd name="T11" fmla="*/ 545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51" h="545">
                <a:moveTo>
                  <a:pt x="1448" y="545"/>
                </a:moveTo>
                <a:cubicBezTo>
                  <a:pt x="1451" y="538"/>
                  <a:pt x="1451" y="538"/>
                  <a:pt x="1451" y="538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921" y="310"/>
                  <a:pt x="429" y="471"/>
                  <a:pt x="0" y="545"/>
                </a:cubicBezTo>
                <a:cubicBezTo>
                  <a:pt x="177" y="545"/>
                  <a:pt x="177" y="545"/>
                  <a:pt x="177" y="545"/>
                </a:cubicBezTo>
                <a:lnTo>
                  <a:pt x="1448" y="54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dirty="0"/>
          </a:p>
        </p:txBody>
      </p:sp>
      <p:sp>
        <p:nvSpPr>
          <p:cNvPr id="1186" name="Szabadkézi sokszög 177"/>
          <p:cNvSpPr>
            <a:spLocks/>
          </p:cNvSpPr>
          <p:nvPr/>
        </p:nvSpPr>
        <p:spPr bwMode="auto">
          <a:xfrm>
            <a:off x="8059738" y="5243513"/>
            <a:ext cx="4132263" cy="1616075"/>
          </a:xfrm>
          <a:custGeom>
            <a:avLst/>
            <a:gdLst>
              <a:gd name="T0" fmla="*/ 1302 w 1302"/>
              <a:gd name="T1" fmla="*/ 502 h 509"/>
              <a:gd name="T2" fmla="*/ 1302 w 1302"/>
              <a:gd name="T3" fmla="*/ 0 h 509"/>
              <a:gd name="T4" fmla="*/ 0 w 1302"/>
              <a:gd name="T5" fmla="*/ 509 h 509"/>
              <a:gd name="T6" fmla="*/ 1299 w 1302"/>
              <a:gd name="T7" fmla="*/ 509 h 509"/>
              <a:gd name="T8" fmla="*/ 1302 w 1302"/>
              <a:gd name="T9" fmla="*/ 50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2" h="509">
                <a:moveTo>
                  <a:pt x="1302" y="502"/>
                </a:moveTo>
                <a:cubicBezTo>
                  <a:pt x="1302" y="0"/>
                  <a:pt x="1302" y="0"/>
                  <a:pt x="1302" y="0"/>
                </a:cubicBezTo>
                <a:cubicBezTo>
                  <a:pt x="835" y="259"/>
                  <a:pt x="403" y="422"/>
                  <a:pt x="0" y="509"/>
                </a:cubicBezTo>
                <a:cubicBezTo>
                  <a:pt x="1299" y="509"/>
                  <a:pt x="1299" y="509"/>
                  <a:pt x="1299" y="509"/>
                </a:cubicBezTo>
                <a:lnTo>
                  <a:pt x="1302" y="50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</a:schemeClr>
              </a:gs>
              <a:gs pos="37000">
                <a:schemeClr val="accent1">
                  <a:lumMod val="93000"/>
                  <a:lumOff val="7000"/>
                </a:schemeClr>
              </a:gs>
              <a:gs pos="100000">
                <a:schemeClr val="accent1">
                  <a:lumMod val="81000"/>
                  <a:lumOff val="19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dirty="0"/>
          </a:p>
        </p:txBody>
      </p:sp>
      <p:grpSp>
        <p:nvGrpSpPr>
          <p:cNvPr id="1348" name="Csoport 1347"/>
          <p:cNvGrpSpPr/>
          <p:nvPr/>
        </p:nvGrpSpPr>
        <p:grpSpPr>
          <a:xfrm>
            <a:off x="9066213" y="5339715"/>
            <a:ext cx="3125787" cy="1561148"/>
            <a:chOff x="9066213" y="5339715"/>
            <a:chExt cx="3125787" cy="1561148"/>
          </a:xfrm>
          <a:gradFill>
            <a:gsLst>
              <a:gs pos="0">
                <a:schemeClr val="accent1">
                  <a:lumMod val="90000"/>
                </a:schemeClr>
              </a:gs>
              <a:gs pos="100000">
                <a:schemeClr val="accent1">
                  <a:lumMod val="90000"/>
                </a:schemeClr>
              </a:gs>
            </a:gsLst>
            <a:lin ang="0" scaled="0"/>
          </a:gradFill>
        </p:grpSpPr>
        <p:sp>
          <p:nvSpPr>
            <p:cNvPr id="1187" name="Szabadkézi sokszög 178"/>
            <p:cNvSpPr>
              <a:spLocks/>
            </p:cNvSpPr>
            <p:nvPr/>
          </p:nvSpPr>
          <p:spPr bwMode="auto">
            <a:xfrm>
              <a:off x="11388725" y="5741988"/>
              <a:ext cx="101600" cy="53975"/>
            </a:xfrm>
            <a:custGeom>
              <a:avLst/>
              <a:gdLst>
                <a:gd name="T0" fmla="*/ 0 w 32"/>
                <a:gd name="T1" fmla="*/ 15 h 17"/>
                <a:gd name="T2" fmla="*/ 32 w 32"/>
                <a:gd name="T3" fmla="*/ 8 h 17"/>
                <a:gd name="T4" fmla="*/ 0 w 32"/>
                <a:gd name="T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17">
                  <a:moveTo>
                    <a:pt x="0" y="15"/>
                  </a:moveTo>
                  <a:cubicBezTo>
                    <a:pt x="9" y="17"/>
                    <a:pt x="28" y="17"/>
                    <a:pt x="32" y="8"/>
                  </a:cubicBezTo>
                  <a:cubicBezTo>
                    <a:pt x="26" y="0"/>
                    <a:pt x="4" y="8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188" name="Szabadkézi sokszög 179"/>
            <p:cNvSpPr>
              <a:spLocks/>
            </p:cNvSpPr>
            <p:nvPr/>
          </p:nvSpPr>
          <p:spPr bwMode="auto">
            <a:xfrm>
              <a:off x="10753725" y="5900738"/>
              <a:ext cx="136525" cy="269875"/>
            </a:xfrm>
            <a:custGeom>
              <a:avLst/>
              <a:gdLst>
                <a:gd name="T0" fmla="*/ 43 w 43"/>
                <a:gd name="T1" fmla="*/ 0 h 85"/>
                <a:gd name="T2" fmla="*/ 24 w 43"/>
                <a:gd name="T3" fmla="*/ 9 h 85"/>
                <a:gd name="T4" fmla="*/ 0 w 43"/>
                <a:gd name="T5" fmla="*/ 85 h 85"/>
                <a:gd name="T6" fmla="*/ 20 w 43"/>
                <a:gd name="T7" fmla="*/ 48 h 85"/>
                <a:gd name="T8" fmla="*/ 41 w 43"/>
                <a:gd name="T9" fmla="*/ 4 h 85"/>
                <a:gd name="T10" fmla="*/ 43 w 43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85">
                  <a:moveTo>
                    <a:pt x="43" y="0"/>
                  </a:moveTo>
                  <a:cubicBezTo>
                    <a:pt x="36" y="3"/>
                    <a:pt x="30" y="6"/>
                    <a:pt x="24" y="9"/>
                  </a:cubicBezTo>
                  <a:cubicBezTo>
                    <a:pt x="17" y="35"/>
                    <a:pt x="0" y="57"/>
                    <a:pt x="0" y="85"/>
                  </a:cubicBezTo>
                  <a:cubicBezTo>
                    <a:pt x="12" y="76"/>
                    <a:pt x="5" y="55"/>
                    <a:pt x="20" y="48"/>
                  </a:cubicBezTo>
                  <a:cubicBezTo>
                    <a:pt x="23" y="28"/>
                    <a:pt x="35" y="21"/>
                    <a:pt x="41" y="4"/>
                  </a:cubicBezTo>
                  <a:cubicBezTo>
                    <a:pt x="42" y="3"/>
                    <a:pt x="42" y="2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189" name="Szabadkézi sokszög 180"/>
            <p:cNvSpPr>
              <a:spLocks/>
            </p:cNvSpPr>
            <p:nvPr/>
          </p:nvSpPr>
          <p:spPr bwMode="auto">
            <a:xfrm>
              <a:off x="11534775" y="5719763"/>
              <a:ext cx="69850" cy="53975"/>
            </a:xfrm>
            <a:custGeom>
              <a:avLst/>
              <a:gdLst>
                <a:gd name="T0" fmla="*/ 22 w 22"/>
                <a:gd name="T1" fmla="*/ 11 h 17"/>
                <a:gd name="T2" fmla="*/ 0 w 22"/>
                <a:gd name="T3" fmla="*/ 13 h 17"/>
                <a:gd name="T4" fmla="*/ 22 w 22"/>
                <a:gd name="T5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7">
                  <a:moveTo>
                    <a:pt x="22" y="11"/>
                  </a:moveTo>
                  <a:cubicBezTo>
                    <a:pt x="21" y="0"/>
                    <a:pt x="2" y="7"/>
                    <a:pt x="0" y="13"/>
                  </a:cubicBezTo>
                  <a:cubicBezTo>
                    <a:pt x="7" y="17"/>
                    <a:pt x="16" y="13"/>
                    <a:pt x="2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190" name="Szabadkézi sokszög 181"/>
            <p:cNvSpPr>
              <a:spLocks/>
            </p:cNvSpPr>
            <p:nvPr/>
          </p:nvSpPr>
          <p:spPr bwMode="auto">
            <a:xfrm>
              <a:off x="11744325" y="5875338"/>
              <a:ext cx="57150" cy="44450"/>
            </a:xfrm>
            <a:custGeom>
              <a:avLst/>
              <a:gdLst>
                <a:gd name="T0" fmla="*/ 1 w 18"/>
                <a:gd name="T1" fmla="*/ 11 h 14"/>
                <a:gd name="T2" fmla="*/ 18 w 18"/>
                <a:gd name="T3" fmla="*/ 8 h 14"/>
                <a:gd name="T4" fmla="*/ 1 w 18"/>
                <a:gd name="T5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4">
                  <a:moveTo>
                    <a:pt x="1" y="11"/>
                  </a:moveTo>
                  <a:cubicBezTo>
                    <a:pt x="9" y="10"/>
                    <a:pt x="15" y="14"/>
                    <a:pt x="18" y="8"/>
                  </a:cubicBezTo>
                  <a:cubicBezTo>
                    <a:pt x="14" y="7"/>
                    <a:pt x="0" y="0"/>
                    <a:pt x="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191" name="Szabadkézi sokszög 182"/>
            <p:cNvSpPr>
              <a:spLocks/>
            </p:cNvSpPr>
            <p:nvPr/>
          </p:nvSpPr>
          <p:spPr bwMode="auto">
            <a:xfrm>
              <a:off x="11623675" y="5875338"/>
              <a:ext cx="66675" cy="47625"/>
            </a:xfrm>
            <a:custGeom>
              <a:avLst/>
              <a:gdLst>
                <a:gd name="T0" fmla="*/ 3 w 21"/>
                <a:gd name="T1" fmla="*/ 12 h 15"/>
                <a:gd name="T2" fmla="*/ 21 w 21"/>
                <a:gd name="T3" fmla="*/ 11 h 15"/>
                <a:gd name="T4" fmla="*/ 3 w 21"/>
                <a:gd name="T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5">
                  <a:moveTo>
                    <a:pt x="3" y="12"/>
                  </a:moveTo>
                  <a:cubicBezTo>
                    <a:pt x="9" y="15"/>
                    <a:pt x="15" y="12"/>
                    <a:pt x="21" y="11"/>
                  </a:cubicBezTo>
                  <a:cubicBezTo>
                    <a:pt x="21" y="3"/>
                    <a:pt x="0" y="0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192" name="Szabadkézi sokszög 183"/>
            <p:cNvSpPr>
              <a:spLocks/>
            </p:cNvSpPr>
            <p:nvPr/>
          </p:nvSpPr>
          <p:spPr bwMode="auto">
            <a:xfrm>
              <a:off x="11766550" y="5726113"/>
              <a:ext cx="60325" cy="41275"/>
            </a:xfrm>
            <a:custGeom>
              <a:avLst/>
              <a:gdLst>
                <a:gd name="T0" fmla="*/ 3 w 19"/>
                <a:gd name="T1" fmla="*/ 13 h 13"/>
                <a:gd name="T2" fmla="*/ 19 w 19"/>
                <a:gd name="T3" fmla="*/ 7 h 13"/>
                <a:gd name="T4" fmla="*/ 3 w 19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3">
                  <a:moveTo>
                    <a:pt x="3" y="13"/>
                  </a:moveTo>
                  <a:cubicBezTo>
                    <a:pt x="9" y="13"/>
                    <a:pt x="14" y="11"/>
                    <a:pt x="19" y="7"/>
                  </a:cubicBezTo>
                  <a:cubicBezTo>
                    <a:pt x="13" y="6"/>
                    <a:pt x="0" y="0"/>
                    <a:pt x="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193" name="Szabadkézi sokszög 184"/>
            <p:cNvSpPr>
              <a:spLocks/>
            </p:cNvSpPr>
            <p:nvPr/>
          </p:nvSpPr>
          <p:spPr bwMode="auto">
            <a:xfrm>
              <a:off x="11649075" y="5716588"/>
              <a:ext cx="79375" cy="41275"/>
            </a:xfrm>
            <a:custGeom>
              <a:avLst/>
              <a:gdLst>
                <a:gd name="T0" fmla="*/ 0 w 25"/>
                <a:gd name="T1" fmla="*/ 12 h 13"/>
                <a:gd name="T2" fmla="*/ 25 w 25"/>
                <a:gd name="T3" fmla="*/ 7 h 13"/>
                <a:gd name="T4" fmla="*/ 0 w 25"/>
                <a:gd name="T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3">
                  <a:moveTo>
                    <a:pt x="0" y="12"/>
                  </a:moveTo>
                  <a:cubicBezTo>
                    <a:pt x="9" y="13"/>
                    <a:pt x="22" y="13"/>
                    <a:pt x="25" y="7"/>
                  </a:cubicBezTo>
                  <a:cubicBezTo>
                    <a:pt x="19" y="2"/>
                    <a:pt x="0" y="0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194" name="Szabadkézi sokszög 185"/>
            <p:cNvSpPr>
              <a:spLocks/>
            </p:cNvSpPr>
            <p:nvPr/>
          </p:nvSpPr>
          <p:spPr bwMode="auto">
            <a:xfrm>
              <a:off x="11820525" y="6129338"/>
              <a:ext cx="31750" cy="25400"/>
            </a:xfrm>
            <a:custGeom>
              <a:avLst/>
              <a:gdLst>
                <a:gd name="T0" fmla="*/ 0 w 10"/>
                <a:gd name="T1" fmla="*/ 4 h 8"/>
                <a:gd name="T2" fmla="*/ 10 w 10"/>
                <a:gd name="T3" fmla="*/ 8 h 8"/>
                <a:gd name="T4" fmla="*/ 0 w 10"/>
                <a:gd name="T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0" y="4"/>
                  </a:moveTo>
                  <a:cubicBezTo>
                    <a:pt x="2" y="6"/>
                    <a:pt x="5" y="8"/>
                    <a:pt x="10" y="8"/>
                  </a:cubicBezTo>
                  <a:cubicBezTo>
                    <a:pt x="10" y="4"/>
                    <a:pt x="2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195" name="Szabadkézi sokszög 186"/>
            <p:cNvSpPr>
              <a:spLocks/>
            </p:cNvSpPr>
            <p:nvPr/>
          </p:nvSpPr>
          <p:spPr bwMode="auto">
            <a:xfrm>
              <a:off x="11347450" y="5916613"/>
              <a:ext cx="101600" cy="57150"/>
            </a:xfrm>
            <a:custGeom>
              <a:avLst/>
              <a:gdLst>
                <a:gd name="T0" fmla="*/ 0 w 32"/>
                <a:gd name="T1" fmla="*/ 11 h 18"/>
                <a:gd name="T2" fmla="*/ 32 w 32"/>
                <a:gd name="T3" fmla="*/ 7 h 18"/>
                <a:gd name="T4" fmla="*/ 0 w 32"/>
                <a:gd name="T5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18">
                  <a:moveTo>
                    <a:pt x="0" y="11"/>
                  </a:moveTo>
                  <a:cubicBezTo>
                    <a:pt x="4" y="18"/>
                    <a:pt x="29" y="15"/>
                    <a:pt x="32" y="7"/>
                  </a:cubicBezTo>
                  <a:cubicBezTo>
                    <a:pt x="26" y="0"/>
                    <a:pt x="5" y="2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196" name="Szabadkézi sokszög 187"/>
            <p:cNvSpPr>
              <a:spLocks/>
            </p:cNvSpPr>
            <p:nvPr/>
          </p:nvSpPr>
          <p:spPr bwMode="auto">
            <a:xfrm>
              <a:off x="10998200" y="5995988"/>
              <a:ext cx="904875" cy="593725"/>
            </a:xfrm>
            <a:custGeom>
              <a:avLst/>
              <a:gdLst>
                <a:gd name="T0" fmla="*/ 46 w 285"/>
                <a:gd name="T1" fmla="*/ 70 h 187"/>
                <a:gd name="T2" fmla="*/ 2 w 285"/>
                <a:gd name="T3" fmla="*/ 187 h 187"/>
                <a:gd name="T4" fmla="*/ 57 w 285"/>
                <a:gd name="T5" fmla="*/ 85 h 187"/>
                <a:gd name="T6" fmla="*/ 53 w 285"/>
                <a:gd name="T7" fmla="*/ 98 h 187"/>
                <a:gd name="T8" fmla="*/ 88 w 285"/>
                <a:gd name="T9" fmla="*/ 66 h 187"/>
                <a:gd name="T10" fmla="*/ 105 w 285"/>
                <a:gd name="T11" fmla="*/ 66 h 187"/>
                <a:gd name="T12" fmla="*/ 110 w 285"/>
                <a:gd name="T13" fmla="*/ 53 h 187"/>
                <a:gd name="T14" fmla="*/ 129 w 285"/>
                <a:gd name="T15" fmla="*/ 43 h 187"/>
                <a:gd name="T16" fmla="*/ 178 w 285"/>
                <a:gd name="T17" fmla="*/ 32 h 187"/>
                <a:gd name="T18" fmla="*/ 235 w 285"/>
                <a:gd name="T19" fmla="*/ 28 h 187"/>
                <a:gd name="T20" fmla="*/ 285 w 285"/>
                <a:gd name="T21" fmla="*/ 31 h 187"/>
                <a:gd name="T22" fmla="*/ 267 w 285"/>
                <a:gd name="T23" fmla="*/ 13 h 187"/>
                <a:gd name="T24" fmla="*/ 212 w 285"/>
                <a:gd name="T25" fmla="*/ 6 h 187"/>
                <a:gd name="T26" fmla="*/ 136 w 285"/>
                <a:gd name="T27" fmla="*/ 15 h 187"/>
                <a:gd name="T28" fmla="*/ 46 w 285"/>
                <a:gd name="T29" fmla="*/ 7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5" h="187">
                  <a:moveTo>
                    <a:pt x="46" y="70"/>
                  </a:moveTo>
                  <a:cubicBezTo>
                    <a:pt x="21" y="105"/>
                    <a:pt x="0" y="144"/>
                    <a:pt x="2" y="187"/>
                  </a:cubicBezTo>
                  <a:cubicBezTo>
                    <a:pt x="16" y="155"/>
                    <a:pt x="21" y="102"/>
                    <a:pt x="57" y="85"/>
                  </a:cubicBezTo>
                  <a:cubicBezTo>
                    <a:pt x="54" y="89"/>
                    <a:pt x="53" y="93"/>
                    <a:pt x="53" y="98"/>
                  </a:cubicBezTo>
                  <a:cubicBezTo>
                    <a:pt x="65" y="88"/>
                    <a:pt x="75" y="76"/>
                    <a:pt x="88" y="66"/>
                  </a:cubicBezTo>
                  <a:cubicBezTo>
                    <a:pt x="109" y="51"/>
                    <a:pt x="93" y="65"/>
                    <a:pt x="105" y="66"/>
                  </a:cubicBezTo>
                  <a:cubicBezTo>
                    <a:pt x="107" y="62"/>
                    <a:pt x="109" y="58"/>
                    <a:pt x="110" y="53"/>
                  </a:cubicBezTo>
                  <a:cubicBezTo>
                    <a:pt x="116" y="49"/>
                    <a:pt x="122" y="46"/>
                    <a:pt x="129" y="43"/>
                  </a:cubicBezTo>
                  <a:cubicBezTo>
                    <a:pt x="145" y="36"/>
                    <a:pt x="161" y="34"/>
                    <a:pt x="178" y="32"/>
                  </a:cubicBezTo>
                  <a:cubicBezTo>
                    <a:pt x="197" y="29"/>
                    <a:pt x="216" y="27"/>
                    <a:pt x="235" y="28"/>
                  </a:cubicBezTo>
                  <a:cubicBezTo>
                    <a:pt x="247" y="29"/>
                    <a:pt x="276" y="44"/>
                    <a:pt x="285" y="31"/>
                  </a:cubicBezTo>
                  <a:cubicBezTo>
                    <a:pt x="274" y="24"/>
                    <a:pt x="280" y="17"/>
                    <a:pt x="267" y="13"/>
                  </a:cubicBezTo>
                  <a:cubicBezTo>
                    <a:pt x="249" y="7"/>
                    <a:pt x="230" y="7"/>
                    <a:pt x="212" y="6"/>
                  </a:cubicBezTo>
                  <a:cubicBezTo>
                    <a:pt x="195" y="6"/>
                    <a:pt x="148" y="0"/>
                    <a:pt x="136" y="15"/>
                  </a:cubicBezTo>
                  <a:cubicBezTo>
                    <a:pt x="104" y="17"/>
                    <a:pt x="63" y="46"/>
                    <a:pt x="46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198" name="Szabadkézi sokszög 188"/>
            <p:cNvSpPr>
              <a:spLocks/>
            </p:cNvSpPr>
            <p:nvPr/>
          </p:nvSpPr>
          <p:spPr bwMode="auto">
            <a:xfrm>
              <a:off x="11750675" y="6129338"/>
              <a:ext cx="28575" cy="19050"/>
            </a:xfrm>
            <a:custGeom>
              <a:avLst/>
              <a:gdLst>
                <a:gd name="T0" fmla="*/ 0 w 9"/>
                <a:gd name="T1" fmla="*/ 4 h 6"/>
                <a:gd name="T2" fmla="*/ 9 w 9"/>
                <a:gd name="T3" fmla="*/ 2 h 6"/>
                <a:gd name="T4" fmla="*/ 0 w 9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6">
                  <a:moveTo>
                    <a:pt x="0" y="4"/>
                  </a:moveTo>
                  <a:cubicBezTo>
                    <a:pt x="2" y="6"/>
                    <a:pt x="9" y="6"/>
                    <a:pt x="9" y="2"/>
                  </a:cubicBezTo>
                  <a:cubicBezTo>
                    <a:pt x="6" y="3"/>
                    <a:pt x="0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199" name="Szabadkézi sokszög 189"/>
            <p:cNvSpPr>
              <a:spLocks/>
            </p:cNvSpPr>
            <p:nvPr/>
          </p:nvSpPr>
          <p:spPr bwMode="auto">
            <a:xfrm>
              <a:off x="11480800" y="5888038"/>
              <a:ext cx="76200" cy="47625"/>
            </a:xfrm>
            <a:custGeom>
              <a:avLst/>
              <a:gdLst>
                <a:gd name="T0" fmla="*/ 24 w 24"/>
                <a:gd name="T1" fmla="*/ 7 h 15"/>
                <a:gd name="T2" fmla="*/ 0 w 24"/>
                <a:gd name="T3" fmla="*/ 10 h 15"/>
                <a:gd name="T4" fmla="*/ 24 w 24"/>
                <a:gd name="T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5">
                  <a:moveTo>
                    <a:pt x="24" y="7"/>
                  </a:moveTo>
                  <a:cubicBezTo>
                    <a:pt x="20" y="0"/>
                    <a:pt x="3" y="4"/>
                    <a:pt x="0" y="10"/>
                  </a:cubicBezTo>
                  <a:cubicBezTo>
                    <a:pt x="5" y="15"/>
                    <a:pt x="22" y="13"/>
                    <a:pt x="2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00" name="Szabadkézi sokszög 190"/>
            <p:cNvSpPr>
              <a:spLocks/>
            </p:cNvSpPr>
            <p:nvPr/>
          </p:nvSpPr>
          <p:spPr bwMode="auto">
            <a:xfrm>
              <a:off x="9410700" y="6535738"/>
              <a:ext cx="241300" cy="190500"/>
            </a:xfrm>
            <a:custGeom>
              <a:avLst/>
              <a:gdLst>
                <a:gd name="T0" fmla="*/ 37 w 76"/>
                <a:gd name="T1" fmla="*/ 14 h 60"/>
                <a:gd name="T2" fmla="*/ 61 w 76"/>
                <a:gd name="T3" fmla="*/ 29 h 60"/>
                <a:gd name="T4" fmla="*/ 46 w 76"/>
                <a:gd name="T5" fmla="*/ 35 h 60"/>
                <a:gd name="T6" fmla="*/ 38 w 76"/>
                <a:gd name="T7" fmla="*/ 26 h 60"/>
                <a:gd name="T8" fmla="*/ 16 w 76"/>
                <a:gd name="T9" fmla="*/ 30 h 60"/>
                <a:gd name="T10" fmla="*/ 45 w 76"/>
                <a:gd name="T11" fmla="*/ 39 h 60"/>
                <a:gd name="T12" fmla="*/ 13 w 76"/>
                <a:gd name="T13" fmla="*/ 42 h 60"/>
                <a:gd name="T14" fmla="*/ 36 w 76"/>
                <a:gd name="T15" fmla="*/ 58 h 60"/>
                <a:gd name="T16" fmla="*/ 71 w 76"/>
                <a:gd name="T17" fmla="*/ 29 h 60"/>
                <a:gd name="T18" fmla="*/ 37 w 76"/>
                <a:gd name="T19" fmla="*/ 1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60">
                  <a:moveTo>
                    <a:pt x="37" y="14"/>
                  </a:moveTo>
                  <a:cubicBezTo>
                    <a:pt x="38" y="27"/>
                    <a:pt x="59" y="17"/>
                    <a:pt x="61" y="29"/>
                  </a:cubicBezTo>
                  <a:cubicBezTo>
                    <a:pt x="56" y="30"/>
                    <a:pt x="51" y="32"/>
                    <a:pt x="46" y="35"/>
                  </a:cubicBezTo>
                  <a:cubicBezTo>
                    <a:pt x="45" y="31"/>
                    <a:pt x="42" y="28"/>
                    <a:pt x="38" y="26"/>
                  </a:cubicBezTo>
                  <a:cubicBezTo>
                    <a:pt x="32" y="22"/>
                    <a:pt x="18" y="19"/>
                    <a:pt x="16" y="30"/>
                  </a:cubicBezTo>
                  <a:cubicBezTo>
                    <a:pt x="24" y="35"/>
                    <a:pt x="35" y="39"/>
                    <a:pt x="45" y="39"/>
                  </a:cubicBezTo>
                  <a:cubicBezTo>
                    <a:pt x="40" y="60"/>
                    <a:pt x="21" y="38"/>
                    <a:pt x="13" y="42"/>
                  </a:cubicBezTo>
                  <a:cubicBezTo>
                    <a:pt x="0" y="49"/>
                    <a:pt x="30" y="58"/>
                    <a:pt x="36" y="58"/>
                  </a:cubicBezTo>
                  <a:cubicBezTo>
                    <a:pt x="51" y="58"/>
                    <a:pt x="69" y="38"/>
                    <a:pt x="71" y="29"/>
                  </a:cubicBezTo>
                  <a:cubicBezTo>
                    <a:pt x="76" y="12"/>
                    <a:pt x="48" y="0"/>
                    <a:pt x="3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01" name="Szabadkézi sokszög 191"/>
            <p:cNvSpPr>
              <a:spLocks/>
            </p:cNvSpPr>
            <p:nvPr/>
          </p:nvSpPr>
          <p:spPr bwMode="auto">
            <a:xfrm>
              <a:off x="9156700" y="6646863"/>
              <a:ext cx="114300" cy="60325"/>
            </a:xfrm>
            <a:custGeom>
              <a:avLst/>
              <a:gdLst>
                <a:gd name="T0" fmla="*/ 3 w 36"/>
                <a:gd name="T1" fmla="*/ 19 h 19"/>
                <a:gd name="T2" fmla="*/ 36 w 36"/>
                <a:gd name="T3" fmla="*/ 13 h 19"/>
                <a:gd name="T4" fmla="*/ 3 w 36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19">
                  <a:moveTo>
                    <a:pt x="3" y="19"/>
                  </a:moveTo>
                  <a:cubicBezTo>
                    <a:pt x="12" y="14"/>
                    <a:pt x="29" y="19"/>
                    <a:pt x="36" y="13"/>
                  </a:cubicBezTo>
                  <a:cubicBezTo>
                    <a:pt x="31" y="0"/>
                    <a:pt x="0" y="7"/>
                    <a:pt x="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02" name="Szabadkézi sokszög 192"/>
            <p:cNvSpPr>
              <a:spLocks/>
            </p:cNvSpPr>
            <p:nvPr/>
          </p:nvSpPr>
          <p:spPr bwMode="auto">
            <a:xfrm>
              <a:off x="9810750" y="6621463"/>
              <a:ext cx="101600" cy="88900"/>
            </a:xfrm>
            <a:custGeom>
              <a:avLst/>
              <a:gdLst>
                <a:gd name="T0" fmla="*/ 32 w 32"/>
                <a:gd name="T1" fmla="*/ 25 h 28"/>
                <a:gd name="T2" fmla="*/ 0 w 32"/>
                <a:gd name="T3" fmla="*/ 15 h 28"/>
                <a:gd name="T4" fmla="*/ 32 w 32"/>
                <a:gd name="T5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8">
                  <a:moveTo>
                    <a:pt x="32" y="25"/>
                  </a:moveTo>
                  <a:cubicBezTo>
                    <a:pt x="28" y="15"/>
                    <a:pt x="5" y="0"/>
                    <a:pt x="0" y="15"/>
                  </a:cubicBezTo>
                  <a:cubicBezTo>
                    <a:pt x="10" y="18"/>
                    <a:pt x="20" y="28"/>
                    <a:pt x="3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03" name="Szabadkézi sokszög 193"/>
            <p:cNvSpPr>
              <a:spLocks/>
            </p:cNvSpPr>
            <p:nvPr/>
          </p:nvSpPr>
          <p:spPr bwMode="auto">
            <a:xfrm>
              <a:off x="9734550" y="6761163"/>
              <a:ext cx="85725" cy="98425"/>
            </a:xfrm>
            <a:custGeom>
              <a:avLst/>
              <a:gdLst>
                <a:gd name="T0" fmla="*/ 0 w 27"/>
                <a:gd name="T1" fmla="*/ 11 h 31"/>
                <a:gd name="T2" fmla="*/ 27 w 27"/>
                <a:gd name="T3" fmla="*/ 16 h 31"/>
                <a:gd name="T4" fmla="*/ 0 w 27"/>
                <a:gd name="T5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31">
                  <a:moveTo>
                    <a:pt x="0" y="11"/>
                  </a:moveTo>
                  <a:cubicBezTo>
                    <a:pt x="8" y="15"/>
                    <a:pt x="23" y="31"/>
                    <a:pt x="27" y="16"/>
                  </a:cubicBezTo>
                  <a:cubicBezTo>
                    <a:pt x="19" y="15"/>
                    <a:pt x="6" y="0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04" name="Szabadkézi sokszög 194"/>
            <p:cNvSpPr>
              <a:spLocks/>
            </p:cNvSpPr>
            <p:nvPr/>
          </p:nvSpPr>
          <p:spPr bwMode="auto">
            <a:xfrm>
              <a:off x="9744075" y="6694488"/>
              <a:ext cx="241300" cy="206375"/>
            </a:xfrm>
            <a:custGeom>
              <a:avLst/>
              <a:gdLst>
                <a:gd name="T0" fmla="*/ 37 w 76"/>
                <a:gd name="T1" fmla="*/ 15 h 65"/>
                <a:gd name="T2" fmla="*/ 0 w 76"/>
                <a:gd name="T3" fmla="*/ 5 h 65"/>
                <a:gd name="T4" fmla="*/ 28 w 76"/>
                <a:gd name="T5" fmla="*/ 21 h 65"/>
                <a:gd name="T6" fmla="*/ 39 w 76"/>
                <a:gd name="T7" fmla="*/ 42 h 65"/>
                <a:gd name="T8" fmla="*/ 54 w 76"/>
                <a:gd name="T9" fmla="*/ 22 h 65"/>
                <a:gd name="T10" fmla="*/ 76 w 76"/>
                <a:gd name="T11" fmla="*/ 5 h 65"/>
                <a:gd name="T12" fmla="*/ 37 w 76"/>
                <a:gd name="T13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65">
                  <a:moveTo>
                    <a:pt x="37" y="15"/>
                  </a:moveTo>
                  <a:cubicBezTo>
                    <a:pt x="27" y="6"/>
                    <a:pt x="13" y="5"/>
                    <a:pt x="0" y="5"/>
                  </a:cubicBezTo>
                  <a:cubicBezTo>
                    <a:pt x="4" y="16"/>
                    <a:pt x="21" y="13"/>
                    <a:pt x="28" y="21"/>
                  </a:cubicBezTo>
                  <a:cubicBezTo>
                    <a:pt x="28" y="22"/>
                    <a:pt x="29" y="65"/>
                    <a:pt x="39" y="42"/>
                  </a:cubicBezTo>
                  <a:cubicBezTo>
                    <a:pt x="44" y="31"/>
                    <a:pt x="39" y="27"/>
                    <a:pt x="54" y="22"/>
                  </a:cubicBezTo>
                  <a:cubicBezTo>
                    <a:pt x="63" y="18"/>
                    <a:pt x="73" y="15"/>
                    <a:pt x="76" y="5"/>
                  </a:cubicBezTo>
                  <a:cubicBezTo>
                    <a:pt x="61" y="0"/>
                    <a:pt x="48" y="7"/>
                    <a:pt x="3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05" name="Szabadkézi sokszög 195"/>
            <p:cNvSpPr>
              <a:spLocks/>
            </p:cNvSpPr>
            <p:nvPr/>
          </p:nvSpPr>
          <p:spPr bwMode="auto">
            <a:xfrm>
              <a:off x="10233025" y="6764338"/>
              <a:ext cx="136525" cy="98425"/>
            </a:xfrm>
            <a:custGeom>
              <a:avLst/>
              <a:gdLst>
                <a:gd name="T0" fmla="*/ 0 w 43"/>
                <a:gd name="T1" fmla="*/ 5 h 31"/>
                <a:gd name="T2" fmla="*/ 18 w 43"/>
                <a:gd name="T3" fmla="*/ 16 h 31"/>
                <a:gd name="T4" fmla="*/ 43 w 43"/>
                <a:gd name="T5" fmla="*/ 29 h 31"/>
                <a:gd name="T6" fmla="*/ 0 w 43"/>
                <a:gd name="T7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1">
                  <a:moveTo>
                    <a:pt x="0" y="5"/>
                  </a:moveTo>
                  <a:cubicBezTo>
                    <a:pt x="3" y="12"/>
                    <a:pt x="11" y="15"/>
                    <a:pt x="18" y="16"/>
                  </a:cubicBezTo>
                  <a:cubicBezTo>
                    <a:pt x="29" y="17"/>
                    <a:pt x="32" y="31"/>
                    <a:pt x="43" y="29"/>
                  </a:cubicBezTo>
                  <a:cubicBezTo>
                    <a:pt x="42" y="12"/>
                    <a:pt x="15" y="0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06" name="Szabadkézi sokszög 196"/>
            <p:cNvSpPr>
              <a:spLocks/>
            </p:cNvSpPr>
            <p:nvPr/>
          </p:nvSpPr>
          <p:spPr bwMode="auto">
            <a:xfrm>
              <a:off x="11249025" y="5792788"/>
              <a:ext cx="117475" cy="66675"/>
            </a:xfrm>
            <a:custGeom>
              <a:avLst/>
              <a:gdLst>
                <a:gd name="T0" fmla="*/ 37 w 37"/>
                <a:gd name="T1" fmla="*/ 4 h 21"/>
                <a:gd name="T2" fmla="*/ 0 w 37"/>
                <a:gd name="T3" fmla="*/ 20 h 21"/>
                <a:gd name="T4" fmla="*/ 37 w 37"/>
                <a:gd name="T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1">
                  <a:moveTo>
                    <a:pt x="37" y="4"/>
                  </a:moveTo>
                  <a:cubicBezTo>
                    <a:pt x="24" y="0"/>
                    <a:pt x="6" y="6"/>
                    <a:pt x="0" y="20"/>
                  </a:cubicBezTo>
                  <a:cubicBezTo>
                    <a:pt x="14" y="21"/>
                    <a:pt x="29" y="13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07" name="Szabadkézi sokszög 197"/>
            <p:cNvSpPr>
              <a:spLocks/>
            </p:cNvSpPr>
            <p:nvPr/>
          </p:nvSpPr>
          <p:spPr bwMode="auto">
            <a:xfrm>
              <a:off x="11141075" y="5751513"/>
              <a:ext cx="69850" cy="34925"/>
            </a:xfrm>
            <a:custGeom>
              <a:avLst/>
              <a:gdLst>
                <a:gd name="T0" fmla="*/ 22 w 22"/>
                <a:gd name="T1" fmla="*/ 0 h 11"/>
                <a:gd name="T2" fmla="*/ 0 w 22"/>
                <a:gd name="T3" fmla="*/ 11 h 11"/>
                <a:gd name="T4" fmla="*/ 22 w 22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1">
                  <a:moveTo>
                    <a:pt x="22" y="0"/>
                  </a:moveTo>
                  <a:cubicBezTo>
                    <a:pt x="14" y="4"/>
                    <a:pt x="7" y="7"/>
                    <a:pt x="0" y="11"/>
                  </a:cubicBezTo>
                  <a:cubicBezTo>
                    <a:pt x="8" y="10"/>
                    <a:pt x="15" y="5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08" name="Szabadkézi sokszög 198"/>
            <p:cNvSpPr>
              <a:spLocks/>
            </p:cNvSpPr>
            <p:nvPr/>
          </p:nvSpPr>
          <p:spPr bwMode="auto">
            <a:xfrm>
              <a:off x="12141200" y="5722938"/>
              <a:ext cx="38100" cy="60325"/>
            </a:xfrm>
            <a:custGeom>
              <a:avLst/>
              <a:gdLst>
                <a:gd name="T0" fmla="*/ 12 w 12"/>
                <a:gd name="T1" fmla="*/ 14 h 19"/>
                <a:gd name="T2" fmla="*/ 0 w 12"/>
                <a:gd name="T3" fmla="*/ 7 h 19"/>
                <a:gd name="T4" fmla="*/ 12 w 12"/>
                <a:gd name="T5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9">
                  <a:moveTo>
                    <a:pt x="12" y="14"/>
                  </a:moveTo>
                  <a:cubicBezTo>
                    <a:pt x="9" y="11"/>
                    <a:pt x="4" y="0"/>
                    <a:pt x="0" y="7"/>
                  </a:cubicBezTo>
                  <a:cubicBezTo>
                    <a:pt x="3" y="9"/>
                    <a:pt x="7" y="19"/>
                    <a:pt x="1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09" name="Szabadkézi sokszög 199"/>
            <p:cNvSpPr>
              <a:spLocks/>
            </p:cNvSpPr>
            <p:nvPr/>
          </p:nvSpPr>
          <p:spPr bwMode="auto">
            <a:xfrm>
              <a:off x="11347450" y="6764338"/>
              <a:ext cx="47625" cy="79375"/>
            </a:xfrm>
            <a:custGeom>
              <a:avLst/>
              <a:gdLst>
                <a:gd name="T0" fmla="*/ 5 w 15"/>
                <a:gd name="T1" fmla="*/ 0 h 25"/>
                <a:gd name="T2" fmla="*/ 2 w 15"/>
                <a:gd name="T3" fmla="*/ 15 h 25"/>
                <a:gd name="T4" fmla="*/ 5 w 1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25">
                  <a:moveTo>
                    <a:pt x="5" y="0"/>
                  </a:moveTo>
                  <a:cubicBezTo>
                    <a:pt x="0" y="1"/>
                    <a:pt x="3" y="9"/>
                    <a:pt x="2" y="15"/>
                  </a:cubicBezTo>
                  <a:cubicBezTo>
                    <a:pt x="13" y="25"/>
                    <a:pt x="15" y="2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10" name="Szabadkézi sokszög 200"/>
            <p:cNvSpPr>
              <a:spLocks/>
            </p:cNvSpPr>
            <p:nvPr/>
          </p:nvSpPr>
          <p:spPr bwMode="auto">
            <a:xfrm>
              <a:off x="11940540" y="5339715"/>
              <a:ext cx="251460" cy="119698"/>
            </a:xfrm>
            <a:custGeom>
              <a:avLst/>
              <a:gdLst>
                <a:gd name="T0" fmla="*/ 54 w 80"/>
                <a:gd name="T1" fmla="*/ 10 h 38"/>
                <a:gd name="T2" fmla="*/ 25 w 80"/>
                <a:gd name="T3" fmla="*/ 0 h 38"/>
                <a:gd name="T4" fmla="*/ 0 w 80"/>
                <a:gd name="T5" fmla="*/ 13 h 38"/>
                <a:gd name="T6" fmla="*/ 17 w 80"/>
                <a:gd name="T7" fmla="*/ 21 h 38"/>
                <a:gd name="T8" fmla="*/ 80 w 80"/>
                <a:gd name="T9" fmla="*/ 38 h 38"/>
                <a:gd name="T10" fmla="*/ 80 w 80"/>
                <a:gd name="T11" fmla="*/ 20 h 38"/>
                <a:gd name="T12" fmla="*/ 54 w 80"/>
                <a:gd name="T13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38">
                  <a:moveTo>
                    <a:pt x="54" y="10"/>
                  </a:moveTo>
                  <a:cubicBezTo>
                    <a:pt x="43" y="8"/>
                    <a:pt x="35" y="3"/>
                    <a:pt x="25" y="0"/>
                  </a:cubicBezTo>
                  <a:cubicBezTo>
                    <a:pt x="17" y="4"/>
                    <a:pt x="8" y="9"/>
                    <a:pt x="0" y="13"/>
                  </a:cubicBezTo>
                  <a:cubicBezTo>
                    <a:pt x="6" y="16"/>
                    <a:pt x="12" y="19"/>
                    <a:pt x="17" y="21"/>
                  </a:cubicBezTo>
                  <a:cubicBezTo>
                    <a:pt x="39" y="22"/>
                    <a:pt x="60" y="28"/>
                    <a:pt x="80" y="38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71" y="15"/>
                    <a:pt x="62" y="11"/>
                    <a:pt x="5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11" name="Szabadkézi sokszög 201"/>
            <p:cNvSpPr>
              <a:spLocks noEditPoints="1"/>
            </p:cNvSpPr>
            <p:nvPr/>
          </p:nvSpPr>
          <p:spPr bwMode="auto">
            <a:xfrm>
              <a:off x="10956925" y="5406390"/>
              <a:ext cx="1235075" cy="1478598"/>
            </a:xfrm>
            <a:custGeom>
              <a:avLst/>
              <a:gdLst>
                <a:gd name="T0" fmla="*/ 380 w 389"/>
                <a:gd name="T1" fmla="*/ 26 h 467"/>
                <a:gd name="T2" fmla="*/ 274 w 389"/>
                <a:gd name="T3" fmla="*/ 12 h 467"/>
                <a:gd name="T4" fmla="*/ 258 w 389"/>
                <a:gd name="T5" fmla="*/ 20 h 467"/>
                <a:gd name="T6" fmla="*/ 252 w 389"/>
                <a:gd name="T7" fmla="*/ 35 h 467"/>
                <a:gd name="T8" fmla="*/ 238 w 389"/>
                <a:gd name="T9" fmla="*/ 31 h 467"/>
                <a:gd name="T10" fmla="*/ 166 w 389"/>
                <a:gd name="T11" fmla="*/ 69 h 467"/>
                <a:gd name="T12" fmla="*/ 214 w 389"/>
                <a:gd name="T13" fmla="*/ 60 h 467"/>
                <a:gd name="T14" fmla="*/ 249 w 389"/>
                <a:gd name="T15" fmla="*/ 60 h 467"/>
                <a:gd name="T16" fmla="*/ 320 w 389"/>
                <a:gd name="T17" fmla="*/ 106 h 467"/>
                <a:gd name="T18" fmla="*/ 293 w 389"/>
                <a:gd name="T19" fmla="*/ 147 h 467"/>
                <a:gd name="T20" fmla="*/ 346 w 389"/>
                <a:gd name="T21" fmla="*/ 222 h 467"/>
                <a:gd name="T22" fmla="*/ 299 w 389"/>
                <a:gd name="T23" fmla="*/ 282 h 467"/>
                <a:gd name="T24" fmla="*/ 116 w 389"/>
                <a:gd name="T25" fmla="*/ 302 h 467"/>
                <a:gd name="T26" fmla="*/ 82 w 389"/>
                <a:gd name="T27" fmla="*/ 360 h 467"/>
                <a:gd name="T28" fmla="*/ 4 w 389"/>
                <a:gd name="T29" fmla="*/ 449 h 467"/>
                <a:gd name="T30" fmla="*/ 18 w 389"/>
                <a:gd name="T31" fmla="*/ 459 h 467"/>
                <a:gd name="T32" fmla="*/ 35 w 389"/>
                <a:gd name="T33" fmla="*/ 410 h 467"/>
                <a:gd name="T34" fmla="*/ 99 w 389"/>
                <a:gd name="T35" fmla="*/ 439 h 467"/>
                <a:gd name="T36" fmla="*/ 133 w 389"/>
                <a:gd name="T37" fmla="*/ 380 h 467"/>
                <a:gd name="T38" fmla="*/ 219 w 389"/>
                <a:gd name="T39" fmla="*/ 398 h 467"/>
                <a:gd name="T40" fmla="*/ 235 w 389"/>
                <a:gd name="T41" fmla="*/ 348 h 467"/>
                <a:gd name="T42" fmla="*/ 204 w 389"/>
                <a:gd name="T43" fmla="*/ 423 h 467"/>
                <a:gd name="T44" fmla="*/ 192 w 389"/>
                <a:gd name="T45" fmla="*/ 459 h 467"/>
                <a:gd name="T46" fmla="*/ 215 w 389"/>
                <a:gd name="T47" fmla="*/ 438 h 467"/>
                <a:gd name="T48" fmla="*/ 230 w 389"/>
                <a:gd name="T49" fmla="*/ 459 h 467"/>
                <a:gd name="T50" fmla="*/ 251 w 389"/>
                <a:gd name="T51" fmla="*/ 366 h 467"/>
                <a:gd name="T52" fmla="*/ 268 w 389"/>
                <a:gd name="T53" fmla="*/ 362 h 467"/>
                <a:gd name="T54" fmla="*/ 246 w 389"/>
                <a:gd name="T55" fmla="*/ 459 h 467"/>
                <a:gd name="T56" fmla="*/ 268 w 389"/>
                <a:gd name="T57" fmla="*/ 430 h 467"/>
                <a:gd name="T58" fmla="*/ 286 w 389"/>
                <a:gd name="T59" fmla="*/ 349 h 467"/>
                <a:gd name="T60" fmla="*/ 318 w 389"/>
                <a:gd name="T61" fmla="*/ 388 h 467"/>
                <a:gd name="T62" fmla="*/ 389 w 389"/>
                <a:gd name="T63" fmla="*/ 425 h 467"/>
                <a:gd name="T64" fmla="*/ 364 w 389"/>
                <a:gd name="T65" fmla="*/ 419 h 467"/>
                <a:gd name="T66" fmla="*/ 334 w 389"/>
                <a:gd name="T67" fmla="*/ 382 h 467"/>
                <a:gd name="T68" fmla="*/ 389 w 389"/>
                <a:gd name="T69" fmla="*/ 373 h 467"/>
                <a:gd name="T70" fmla="*/ 308 w 389"/>
                <a:gd name="T71" fmla="*/ 334 h 467"/>
                <a:gd name="T72" fmla="*/ 389 w 389"/>
                <a:gd name="T73" fmla="*/ 361 h 467"/>
                <a:gd name="T74" fmla="*/ 292 w 389"/>
                <a:gd name="T75" fmla="*/ 283 h 467"/>
                <a:gd name="T76" fmla="*/ 331 w 389"/>
                <a:gd name="T77" fmla="*/ 314 h 467"/>
                <a:gd name="T78" fmla="*/ 389 w 389"/>
                <a:gd name="T79" fmla="*/ 306 h 467"/>
                <a:gd name="T80" fmla="*/ 340 w 389"/>
                <a:gd name="T81" fmla="*/ 273 h 467"/>
                <a:gd name="T82" fmla="*/ 389 w 389"/>
                <a:gd name="T83" fmla="*/ 242 h 467"/>
                <a:gd name="T84" fmla="*/ 367 w 389"/>
                <a:gd name="T85" fmla="*/ 149 h 467"/>
                <a:gd name="T86" fmla="*/ 347 w 389"/>
                <a:gd name="T87" fmla="*/ 94 h 467"/>
                <a:gd name="T88" fmla="*/ 342 w 389"/>
                <a:gd name="T89" fmla="*/ 89 h 467"/>
                <a:gd name="T90" fmla="*/ 282 w 389"/>
                <a:gd name="T91" fmla="*/ 38 h 467"/>
                <a:gd name="T92" fmla="*/ 389 w 389"/>
                <a:gd name="T93" fmla="*/ 86 h 467"/>
                <a:gd name="T94" fmla="*/ 348 w 389"/>
                <a:gd name="T95" fmla="*/ 30 h 467"/>
                <a:gd name="T96" fmla="*/ 389 w 389"/>
                <a:gd name="T97" fmla="*/ 28 h 467"/>
                <a:gd name="T98" fmla="*/ 134 w 389"/>
                <a:gd name="T99" fmla="*/ 314 h 467"/>
                <a:gd name="T100" fmla="*/ 148 w 389"/>
                <a:gd name="T101" fmla="*/ 359 h 467"/>
                <a:gd name="T102" fmla="*/ 148 w 389"/>
                <a:gd name="T103" fmla="*/ 359 h 467"/>
                <a:gd name="T104" fmla="*/ 176 w 389"/>
                <a:gd name="T105" fmla="*/ 333 h 467"/>
                <a:gd name="T106" fmla="*/ 177 w 389"/>
                <a:gd name="T107" fmla="*/ 321 h 467"/>
                <a:gd name="T108" fmla="*/ 202 w 389"/>
                <a:gd name="T109" fmla="*/ 281 h 467"/>
                <a:gd name="T110" fmla="*/ 177 w 389"/>
                <a:gd name="T111" fmla="*/ 321 h 467"/>
                <a:gd name="T112" fmla="*/ 200 w 389"/>
                <a:gd name="T113" fmla="*/ 362 h 467"/>
                <a:gd name="T114" fmla="*/ 199 w 389"/>
                <a:gd name="T115" fmla="*/ 334 h 467"/>
                <a:gd name="T116" fmla="*/ 208 w 389"/>
                <a:gd name="T117" fmla="*/ 339 h 467"/>
                <a:gd name="T118" fmla="*/ 333 w 389"/>
                <a:gd name="T119" fmla="*/ 29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9" h="467">
                  <a:moveTo>
                    <a:pt x="389" y="28"/>
                  </a:moveTo>
                  <a:cubicBezTo>
                    <a:pt x="386" y="28"/>
                    <a:pt x="383" y="27"/>
                    <a:pt x="380" y="26"/>
                  </a:cubicBezTo>
                  <a:cubicBezTo>
                    <a:pt x="352" y="17"/>
                    <a:pt x="324" y="9"/>
                    <a:pt x="297" y="0"/>
                  </a:cubicBezTo>
                  <a:cubicBezTo>
                    <a:pt x="289" y="4"/>
                    <a:pt x="281" y="8"/>
                    <a:pt x="274" y="12"/>
                  </a:cubicBezTo>
                  <a:cubicBezTo>
                    <a:pt x="276" y="12"/>
                    <a:pt x="279" y="13"/>
                    <a:pt x="282" y="13"/>
                  </a:cubicBezTo>
                  <a:cubicBezTo>
                    <a:pt x="277" y="18"/>
                    <a:pt x="268" y="20"/>
                    <a:pt x="258" y="20"/>
                  </a:cubicBezTo>
                  <a:cubicBezTo>
                    <a:pt x="253" y="23"/>
                    <a:pt x="248" y="26"/>
                    <a:pt x="242" y="29"/>
                  </a:cubicBezTo>
                  <a:cubicBezTo>
                    <a:pt x="248" y="28"/>
                    <a:pt x="255" y="31"/>
                    <a:pt x="252" y="35"/>
                  </a:cubicBezTo>
                  <a:cubicBezTo>
                    <a:pt x="246" y="41"/>
                    <a:pt x="241" y="33"/>
                    <a:pt x="238" y="32"/>
                  </a:cubicBezTo>
                  <a:cubicBezTo>
                    <a:pt x="238" y="32"/>
                    <a:pt x="238" y="31"/>
                    <a:pt x="238" y="31"/>
                  </a:cubicBezTo>
                  <a:cubicBezTo>
                    <a:pt x="213" y="44"/>
                    <a:pt x="188" y="57"/>
                    <a:pt x="163" y="69"/>
                  </a:cubicBezTo>
                  <a:cubicBezTo>
                    <a:pt x="164" y="69"/>
                    <a:pt x="165" y="69"/>
                    <a:pt x="166" y="69"/>
                  </a:cubicBezTo>
                  <a:cubicBezTo>
                    <a:pt x="182" y="69"/>
                    <a:pt x="177" y="62"/>
                    <a:pt x="189" y="61"/>
                  </a:cubicBezTo>
                  <a:cubicBezTo>
                    <a:pt x="196" y="61"/>
                    <a:pt x="210" y="67"/>
                    <a:pt x="214" y="60"/>
                  </a:cubicBezTo>
                  <a:cubicBezTo>
                    <a:pt x="220" y="61"/>
                    <a:pt x="225" y="64"/>
                    <a:pt x="229" y="68"/>
                  </a:cubicBezTo>
                  <a:cubicBezTo>
                    <a:pt x="245" y="65"/>
                    <a:pt x="222" y="55"/>
                    <a:pt x="249" y="60"/>
                  </a:cubicBezTo>
                  <a:cubicBezTo>
                    <a:pt x="264" y="63"/>
                    <a:pt x="280" y="68"/>
                    <a:pt x="293" y="76"/>
                  </a:cubicBezTo>
                  <a:cubicBezTo>
                    <a:pt x="308" y="85"/>
                    <a:pt x="309" y="95"/>
                    <a:pt x="320" y="106"/>
                  </a:cubicBezTo>
                  <a:cubicBezTo>
                    <a:pt x="325" y="112"/>
                    <a:pt x="332" y="119"/>
                    <a:pt x="327" y="128"/>
                  </a:cubicBezTo>
                  <a:cubicBezTo>
                    <a:pt x="319" y="143"/>
                    <a:pt x="293" y="123"/>
                    <a:pt x="293" y="147"/>
                  </a:cubicBezTo>
                  <a:cubicBezTo>
                    <a:pt x="293" y="160"/>
                    <a:pt x="311" y="164"/>
                    <a:pt x="322" y="173"/>
                  </a:cubicBezTo>
                  <a:cubicBezTo>
                    <a:pt x="339" y="187"/>
                    <a:pt x="348" y="199"/>
                    <a:pt x="346" y="222"/>
                  </a:cubicBezTo>
                  <a:cubicBezTo>
                    <a:pt x="345" y="236"/>
                    <a:pt x="340" y="248"/>
                    <a:pt x="332" y="259"/>
                  </a:cubicBezTo>
                  <a:cubicBezTo>
                    <a:pt x="325" y="269"/>
                    <a:pt x="297" y="267"/>
                    <a:pt x="299" y="282"/>
                  </a:cubicBezTo>
                  <a:cubicBezTo>
                    <a:pt x="291" y="232"/>
                    <a:pt x="168" y="266"/>
                    <a:pt x="144" y="287"/>
                  </a:cubicBezTo>
                  <a:cubicBezTo>
                    <a:pt x="135" y="294"/>
                    <a:pt x="122" y="293"/>
                    <a:pt x="116" y="302"/>
                  </a:cubicBezTo>
                  <a:cubicBezTo>
                    <a:pt x="107" y="316"/>
                    <a:pt x="108" y="327"/>
                    <a:pt x="89" y="326"/>
                  </a:cubicBezTo>
                  <a:cubicBezTo>
                    <a:pt x="81" y="334"/>
                    <a:pt x="86" y="349"/>
                    <a:pt x="82" y="360"/>
                  </a:cubicBezTo>
                  <a:cubicBezTo>
                    <a:pt x="76" y="376"/>
                    <a:pt x="67" y="389"/>
                    <a:pt x="72" y="407"/>
                  </a:cubicBezTo>
                  <a:cubicBezTo>
                    <a:pt x="34" y="372"/>
                    <a:pt x="0" y="409"/>
                    <a:pt x="4" y="449"/>
                  </a:cubicBezTo>
                  <a:cubicBezTo>
                    <a:pt x="5" y="452"/>
                    <a:pt x="5" y="456"/>
                    <a:pt x="6" y="459"/>
                  </a:cubicBezTo>
                  <a:cubicBezTo>
                    <a:pt x="18" y="459"/>
                    <a:pt x="18" y="459"/>
                    <a:pt x="18" y="459"/>
                  </a:cubicBezTo>
                  <a:cubicBezTo>
                    <a:pt x="17" y="455"/>
                    <a:pt x="16" y="451"/>
                    <a:pt x="16" y="446"/>
                  </a:cubicBezTo>
                  <a:cubicBezTo>
                    <a:pt x="15" y="435"/>
                    <a:pt x="21" y="413"/>
                    <a:pt x="35" y="410"/>
                  </a:cubicBezTo>
                  <a:cubicBezTo>
                    <a:pt x="60" y="406"/>
                    <a:pt x="63" y="427"/>
                    <a:pt x="71" y="442"/>
                  </a:cubicBezTo>
                  <a:cubicBezTo>
                    <a:pt x="79" y="457"/>
                    <a:pt x="90" y="446"/>
                    <a:pt x="99" y="439"/>
                  </a:cubicBezTo>
                  <a:cubicBezTo>
                    <a:pt x="91" y="432"/>
                    <a:pt x="91" y="405"/>
                    <a:pt x="100" y="399"/>
                  </a:cubicBezTo>
                  <a:cubicBezTo>
                    <a:pt x="112" y="389"/>
                    <a:pt x="116" y="384"/>
                    <a:pt x="133" y="380"/>
                  </a:cubicBezTo>
                  <a:cubicBezTo>
                    <a:pt x="151" y="376"/>
                    <a:pt x="154" y="393"/>
                    <a:pt x="169" y="391"/>
                  </a:cubicBezTo>
                  <a:cubicBezTo>
                    <a:pt x="169" y="411"/>
                    <a:pt x="211" y="419"/>
                    <a:pt x="219" y="398"/>
                  </a:cubicBezTo>
                  <a:cubicBezTo>
                    <a:pt x="215" y="359"/>
                    <a:pt x="230" y="315"/>
                    <a:pt x="259" y="288"/>
                  </a:cubicBezTo>
                  <a:cubicBezTo>
                    <a:pt x="266" y="313"/>
                    <a:pt x="241" y="327"/>
                    <a:pt x="235" y="348"/>
                  </a:cubicBezTo>
                  <a:cubicBezTo>
                    <a:pt x="231" y="363"/>
                    <a:pt x="224" y="364"/>
                    <a:pt x="225" y="379"/>
                  </a:cubicBezTo>
                  <a:cubicBezTo>
                    <a:pt x="226" y="400"/>
                    <a:pt x="224" y="417"/>
                    <a:pt x="204" y="423"/>
                  </a:cubicBezTo>
                  <a:cubicBezTo>
                    <a:pt x="183" y="430"/>
                    <a:pt x="193" y="437"/>
                    <a:pt x="192" y="455"/>
                  </a:cubicBezTo>
                  <a:cubicBezTo>
                    <a:pt x="192" y="456"/>
                    <a:pt x="192" y="458"/>
                    <a:pt x="192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6" y="451"/>
                    <a:pt x="209" y="444"/>
                    <a:pt x="215" y="438"/>
                  </a:cubicBezTo>
                  <a:cubicBezTo>
                    <a:pt x="215" y="445"/>
                    <a:pt x="215" y="452"/>
                    <a:pt x="215" y="459"/>
                  </a:cubicBezTo>
                  <a:cubicBezTo>
                    <a:pt x="230" y="459"/>
                    <a:pt x="230" y="459"/>
                    <a:pt x="230" y="459"/>
                  </a:cubicBezTo>
                  <a:cubicBezTo>
                    <a:pt x="228" y="438"/>
                    <a:pt x="229" y="416"/>
                    <a:pt x="239" y="401"/>
                  </a:cubicBezTo>
                  <a:cubicBezTo>
                    <a:pt x="244" y="393"/>
                    <a:pt x="247" y="376"/>
                    <a:pt x="251" y="366"/>
                  </a:cubicBezTo>
                  <a:cubicBezTo>
                    <a:pt x="257" y="351"/>
                    <a:pt x="257" y="340"/>
                    <a:pt x="269" y="326"/>
                  </a:cubicBezTo>
                  <a:cubicBezTo>
                    <a:pt x="288" y="336"/>
                    <a:pt x="275" y="349"/>
                    <a:pt x="268" y="362"/>
                  </a:cubicBezTo>
                  <a:cubicBezTo>
                    <a:pt x="259" y="380"/>
                    <a:pt x="253" y="400"/>
                    <a:pt x="250" y="420"/>
                  </a:cubicBezTo>
                  <a:cubicBezTo>
                    <a:pt x="248" y="433"/>
                    <a:pt x="246" y="446"/>
                    <a:pt x="246" y="459"/>
                  </a:cubicBezTo>
                  <a:cubicBezTo>
                    <a:pt x="266" y="459"/>
                    <a:pt x="266" y="459"/>
                    <a:pt x="266" y="459"/>
                  </a:cubicBezTo>
                  <a:cubicBezTo>
                    <a:pt x="267" y="449"/>
                    <a:pt x="267" y="440"/>
                    <a:pt x="268" y="430"/>
                  </a:cubicBezTo>
                  <a:cubicBezTo>
                    <a:pt x="269" y="415"/>
                    <a:pt x="271" y="401"/>
                    <a:pt x="274" y="386"/>
                  </a:cubicBezTo>
                  <a:cubicBezTo>
                    <a:pt x="277" y="374"/>
                    <a:pt x="287" y="361"/>
                    <a:pt x="286" y="349"/>
                  </a:cubicBezTo>
                  <a:cubicBezTo>
                    <a:pt x="291" y="354"/>
                    <a:pt x="297" y="359"/>
                    <a:pt x="302" y="365"/>
                  </a:cubicBezTo>
                  <a:cubicBezTo>
                    <a:pt x="317" y="378"/>
                    <a:pt x="319" y="368"/>
                    <a:pt x="318" y="388"/>
                  </a:cubicBezTo>
                  <a:cubicBezTo>
                    <a:pt x="318" y="405"/>
                    <a:pt x="321" y="425"/>
                    <a:pt x="332" y="437"/>
                  </a:cubicBezTo>
                  <a:cubicBezTo>
                    <a:pt x="358" y="467"/>
                    <a:pt x="371" y="443"/>
                    <a:pt x="389" y="425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0" y="404"/>
                    <a:pt x="370" y="405"/>
                    <a:pt x="364" y="419"/>
                  </a:cubicBezTo>
                  <a:cubicBezTo>
                    <a:pt x="354" y="443"/>
                    <a:pt x="338" y="429"/>
                    <a:pt x="329" y="413"/>
                  </a:cubicBezTo>
                  <a:cubicBezTo>
                    <a:pt x="329" y="403"/>
                    <a:pt x="330" y="392"/>
                    <a:pt x="334" y="382"/>
                  </a:cubicBezTo>
                  <a:cubicBezTo>
                    <a:pt x="351" y="390"/>
                    <a:pt x="370" y="390"/>
                    <a:pt x="389" y="392"/>
                  </a:cubicBezTo>
                  <a:cubicBezTo>
                    <a:pt x="389" y="373"/>
                    <a:pt x="389" y="373"/>
                    <a:pt x="389" y="373"/>
                  </a:cubicBezTo>
                  <a:cubicBezTo>
                    <a:pt x="334" y="379"/>
                    <a:pt x="282" y="337"/>
                    <a:pt x="273" y="281"/>
                  </a:cubicBezTo>
                  <a:cubicBezTo>
                    <a:pt x="287" y="281"/>
                    <a:pt x="300" y="321"/>
                    <a:pt x="308" y="334"/>
                  </a:cubicBezTo>
                  <a:cubicBezTo>
                    <a:pt x="322" y="356"/>
                    <a:pt x="360" y="361"/>
                    <a:pt x="384" y="362"/>
                  </a:cubicBezTo>
                  <a:cubicBezTo>
                    <a:pt x="386" y="362"/>
                    <a:pt x="387" y="361"/>
                    <a:pt x="389" y="361"/>
                  </a:cubicBezTo>
                  <a:cubicBezTo>
                    <a:pt x="389" y="347"/>
                    <a:pt x="389" y="347"/>
                    <a:pt x="389" y="347"/>
                  </a:cubicBezTo>
                  <a:cubicBezTo>
                    <a:pt x="350" y="350"/>
                    <a:pt x="311" y="331"/>
                    <a:pt x="292" y="283"/>
                  </a:cubicBezTo>
                  <a:cubicBezTo>
                    <a:pt x="303" y="286"/>
                    <a:pt x="308" y="286"/>
                    <a:pt x="314" y="293"/>
                  </a:cubicBezTo>
                  <a:cubicBezTo>
                    <a:pt x="319" y="299"/>
                    <a:pt x="326" y="309"/>
                    <a:pt x="331" y="314"/>
                  </a:cubicBezTo>
                  <a:cubicBezTo>
                    <a:pt x="342" y="325"/>
                    <a:pt x="368" y="334"/>
                    <a:pt x="389" y="335"/>
                  </a:cubicBezTo>
                  <a:cubicBezTo>
                    <a:pt x="389" y="306"/>
                    <a:pt x="389" y="306"/>
                    <a:pt x="389" y="306"/>
                  </a:cubicBezTo>
                  <a:cubicBezTo>
                    <a:pt x="375" y="308"/>
                    <a:pt x="360" y="306"/>
                    <a:pt x="349" y="300"/>
                  </a:cubicBezTo>
                  <a:cubicBezTo>
                    <a:pt x="339" y="295"/>
                    <a:pt x="338" y="284"/>
                    <a:pt x="340" y="273"/>
                  </a:cubicBezTo>
                  <a:cubicBezTo>
                    <a:pt x="344" y="255"/>
                    <a:pt x="349" y="259"/>
                    <a:pt x="357" y="266"/>
                  </a:cubicBezTo>
                  <a:cubicBezTo>
                    <a:pt x="370" y="261"/>
                    <a:pt x="381" y="253"/>
                    <a:pt x="389" y="242"/>
                  </a:cubicBezTo>
                  <a:cubicBezTo>
                    <a:pt x="389" y="170"/>
                    <a:pt x="389" y="170"/>
                    <a:pt x="389" y="170"/>
                  </a:cubicBezTo>
                  <a:cubicBezTo>
                    <a:pt x="382" y="162"/>
                    <a:pt x="374" y="156"/>
                    <a:pt x="367" y="149"/>
                  </a:cubicBezTo>
                  <a:cubicBezTo>
                    <a:pt x="362" y="143"/>
                    <a:pt x="351" y="139"/>
                    <a:pt x="349" y="131"/>
                  </a:cubicBezTo>
                  <a:cubicBezTo>
                    <a:pt x="346" y="118"/>
                    <a:pt x="352" y="107"/>
                    <a:pt x="347" y="94"/>
                  </a:cubicBezTo>
                  <a:cubicBezTo>
                    <a:pt x="356" y="96"/>
                    <a:pt x="361" y="104"/>
                    <a:pt x="371" y="103"/>
                  </a:cubicBezTo>
                  <a:cubicBezTo>
                    <a:pt x="365" y="94"/>
                    <a:pt x="353" y="87"/>
                    <a:pt x="342" y="89"/>
                  </a:cubicBezTo>
                  <a:cubicBezTo>
                    <a:pt x="334" y="76"/>
                    <a:pt x="322" y="66"/>
                    <a:pt x="310" y="57"/>
                  </a:cubicBezTo>
                  <a:cubicBezTo>
                    <a:pt x="301" y="51"/>
                    <a:pt x="291" y="45"/>
                    <a:pt x="282" y="38"/>
                  </a:cubicBezTo>
                  <a:cubicBezTo>
                    <a:pt x="275" y="37"/>
                    <a:pt x="260" y="43"/>
                    <a:pt x="259" y="31"/>
                  </a:cubicBezTo>
                  <a:cubicBezTo>
                    <a:pt x="301" y="38"/>
                    <a:pt x="356" y="58"/>
                    <a:pt x="389" y="86"/>
                  </a:cubicBezTo>
                  <a:cubicBezTo>
                    <a:pt x="389" y="67"/>
                    <a:pt x="389" y="67"/>
                    <a:pt x="389" y="67"/>
                  </a:cubicBezTo>
                  <a:cubicBezTo>
                    <a:pt x="373" y="56"/>
                    <a:pt x="346" y="45"/>
                    <a:pt x="348" y="30"/>
                  </a:cubicBezTo>
                  <a:cubicBezTo>
                    <a:pt x="359" y="33"/>
                    <a:pt x="374" y="39"/>
                    <a:pt x="389" y="48"/>
                  </a:cubicBezTo>
                  <a:lnTo>
                    <a:pt x="389" y="28"/>
                  </a:lnTo>
                  <a:close/>
                  <a:moveTo>
                    <a:pt x="118" y="359"/>
                  </a:moveTo>
                  <a:cubicBezTo>
                    <a:pt x="117" y="343"/>
                    <a:pt x="122" y="321"/>
                    <a:pt x="134" y="314"/>
                  </a:cubicBezTo>
                  <a:cubicBezTo>
                    <a:pt x="127" y="327"/>
                    <a:pt x="135" y="356"/>
                    <a:pt x="118" y="359"/>
                  </a:cubicBezTo>
                  <a:close/>
                  <a:moveTo>
                    <a:pt x="148" y="359"/>
                  </a:moveTo>
                  <a:cubicBezTo>
                    <a:pt x="134" y="355"/>
                    <a:pt x="156" y="301"/>
                    <a:pt x="164" y="294"/>
                  </a:cubicBezTo>
                  <a:cubicBezTo>
                    <a:pt x="163" y="316"/>
                    <a:pt x="153" y="337"/>
                    <a:pt x="148" y="359"/>
                  </a:cubicBezTo>
                  <a:close/>
                  <a:moveTo>
                    <a:pt x="174" y="372"/>
                  </a:moveTo>
                  <a:cubicBezTo>
                    <a:pt x="163" y="367"/>
                    <a:pt x="169" y="343"/>
                    <a:pt x="176" y="333"/>
                  </a:cubicBezTo>
                  <a:cubicBezTo>
                    <a:pt x="184" y="345"/>
                    <a:pt x="172" y="359"/>
                    <a:pt x="174" y="372"/>
                  </a:cubicBezTo>
                  <a:close/>
                  <a:moveTo>
                    <a:pt x="177" y="321"/>
                  </a:moveTo>
                  <a:cubicBezTo>
                    <a:pt x="182" y="313"/>
                    <a:pt x="181" y="297"/>
                    <a:pt x="193" y="295"/>
                  </a:cubicBezTo>
                  <a:cubicBezTo>
                    <a:pt x="190" y="288"/>
                    <a:pt x="193" y="279"/>
                    <a:pt x="202" y="281"/>
                  </a:cubicBezTo>
                  <a:cubicBezTo>
                    <a:pt x="197" y="296"/>
                    <a:pt x="190" y="311"/>
                    <a:pt x="182" y="326"/>
                  </a:cubicBezTo>
                  <a:cubicBezTo>
                    <a:pt x="180" y="325"/>
                    <a:pt x="179" y="323"/>
                    <a:pt x="177" y="321"/>
                  </a:cubicBezTo>
                  <a:close/>
                  <a:moveTo>
                    <a:pt x="208" y="339"/>
                  </a:moveTo>
                  <a:cubicBezTo>
                    <a:pt x="207" y="350"/>
                    <a:pt x="202" y="353"/>
                    <a:pt x="200" y="362"/>
                  </a:cubicBezTo>
                  <a:cubicBezTo>
                    <a:pt x="199" y="373"/>
                    <a:pt x="204" y="386"/>
                    <a:pt x="196" y="395"/>
                  </a:cubicBezTo>
                  <a:cubicBezTo>
                    <a:pt x="185" y="397"/>
                    <a:pt x="197" y="341"/>
                    <a:pt x="199" y="334"/>
                  </a:cubicBezTo>
                  <a:cubicBezTo>
                    <a:pt x="203" y="322"/>
                    <a:pt x="224" y="273"/>
                    <a:pt x="238" y="278"/>
                  </a:cubicBezTo>
                  <a:cubicBezTo>
                    <a:pt x="232" y="300"/>
                    <a:pt x="209" y="314"/>
                    <a:pt x="208" y="339"/>
                  </a:cubicBezTo>
                  <a:close/>
                  <a:moveTo>
                    <a:pt x="287" y="15"/>
                  </a:moveTo>
                  <a:cubicBezTo>
                    <a:pt x="303" y="13"/>
                    <a:pt x="325" y="18"/>
                    <a:pt x="333" y="29"/>
                  </a:cubicBezTo>
                  <a:cubicBezTo>
                    <a:pt x="315" y="29"/>
                    <a:pt x="295" y="29"/>
                    <a:pt x="28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12" name="Szabadkézi sokszög 202"/>
            <p:cNvSpPr>
              <a:spLocks noEditPoints="1"/>
            </p:cNvSpPr>
            <p:nvPr/>
          </p:nvSpPr>
          <p:spPr bwMode="auto">
            <a:xfrm>
              <a:off x="9066213" y="6475413"/>
              <a:ext cx="1430338" cy="396875"/>
            </a:xfrm>
            <a:custGeom>
              <a:avLst/>
              <a:gdLst>
                <a:gd name="T0" fmla="*/ 418 w 451"/>
                <a:gd name="T1" fmla="*/ 80 h 125"/>
                <a:gd name="T2" fmla="*/ 352 w 451"/>
                <a:gd name="T3" fmla="*/ 69 h 125"/>
                <a:gd name="T4" fmla="*/ 303 w 451"/>
                <a:gd name="T5" fmla="*/ 34 h 125"/>
                <a:gd name="T6" fmla="*/ 234 w 451"/>
                <a:gd name="T7" fmla="*/ 29 h 125"/>
                <a:gd name="T8" fmla="*/ 173 w 451"/>
                <a:gd name="T9" fmla="*/ 5 h 125"/>
                <a:gd name="T10" fmla="*/ 106 w 451"/>
                <a:gd name="T11" fmla="*/ 27 h 125"/>
                <a:gd name="T12" fmla="*/ 43 w 451"/>
                <a:gd name="T13" fmla="*/ 29 h 125"/>
                <a:gd name="T14" fmla="*/ 38 w 451"/>
                <a:gd name="T15" fmla="*/ 121 h 125"/>
                <a:gd name="T16" fmla="*/ 94 w 451"/>
                <a:gd name="T17" fmla="*/ 121 h 125"/>
                <a:gd name="T18" fmla="*/ 116 w 451"/>
                <a:gd name="T19" fmla="*/ 112 h 125"/>
                <a:gd name="T20" fmla="*/ 128 w 451"/>
                <a:gd name="T21" fmla="*/ 121 h 125"/>
                <a:gd name="T22" fmla="*/ 150 w 451"/>
                <a:gd name="T23" fmla="*/ 121 h 125"/>
                <a:gd name="T24" fmla="*/ 117 w 451"/>
                <a:gd name="T25" fmla="*/ 90 h 125"/>
                <a:gd name="T26" fmla="*/ 161 w 451"/>
                <a:gd name="T27" fmla="*/ 102 h 125"/>
                <a:gd name="T28" fmla="*/ 113 w 451"/>
                <a:gd name="T29" fmla="*/ 57 h 125"/>
                <a:gd name="T30" fmla="*/ 149 w 451"/>
                <a:gd name="T31" fmla="*/ 23 h 125"/>
                <a:gd name="T32" fmla="*/ 200 w 451"/>
                <a:gd name="T33" fmla="*/ 34 h 125"/>
                <a:gd name="T34" fmla="*/ 188 w 451"/>
                <a:gd name="T35" fmla="*/ 112 h 125"/>
                <a:gd name="T36" fmla="*/ 175 w 451"/>
                <a:gd name="T37" fmla="*/ 121 h 125"/>
                <a:gd name="T38" fmla="*/ 223 w 451"/>
                <a:gd name="T39" fmla="*/ 121 h 125"/>
                <a:gd name="T40" fmla="*/ 214 w 451"/>
                <a:gd name="T41" fmla="*/ 115 h 125"/>
                <a:gd name="T42" fmla="*/ 211 w 451"/>
                <a:gd name="T43" fmla="*/ 77 h 125"/>
                <a:gd name="T44" fmla="*/ 236 w 451"/>
                <a:gd name="T45" fmla="*/ 51 h 125"/>
                <a:gd name="T46" fmla="*/ 258 w 451"/>
                <a:gd name="T47" fmla="*/ 44 h 125"/>
                <a:gd name="T48" fmla="*/ 252 w 451"/>
                <a:gd name="T49" fmla="*/ 52 h 125"/>
                <a:gd name="T50" fmla="*/ 300 w 451"/>
                <a:gd name="T51" fmla="*/ 67 h 125"/>
                <a:gd name="T52" fmla="*/ 288 w 451"/>
                <a:gd name="T53" fmla="*/ 51 h 125"/>
                <a:gd name="T54" fmla="*/ 307 w 451"/>
                <a:gd name="T55" fmla="*/ 100 h 125"/>
                <a:gd name="T56" fmla="*/ 305 w 451"/>
                <a:gd name="T57" fmla="*/ 121 h 125"/>
                <a:gd name="T58" fmla="*/ 325 w 451"/>
                <a:gd name="T59" fmla="*/ 121 h 125"/>
                <a:gd name="T60" fmla="*/ 335 w 451"/>
                <a:gd name="T61" fmla="*/ 106 h 125"/>
                <a:gd name="T62" fmla="*/ 413 w 451"/>
                <a:gd name="T63" fmla="*/ 97 h 125"/>
                <a:gd name="T64" fmla="*/ 437 w 451"/>
                <a:gd name="T65" fmla="*/ 121 h 125"/>
                <a:gd name="T66" fmla="*/ 451 w 451"/>
                <a:gd name="T67" fmla="*/ 121 h 125"/>
                <a:gd name="T68" fmla="*/ 418 w 451"/>
                <a:gd name="T69" fmla="*/ 80 h 125"/>
                <a:gd name="T70" fmla="*/ 48 w 451"/>
                <a:gd name="T71" fmla="*/ 116 h 125"/>
                <a:gd name="T72" fmla="*/ 78 w 451"/>
                <a:gd name="T73" fmla="*/ 104 h 125"/>
                <a:gd name="T74" fmla="*/ 36 w 451"/>
                <a:gd name="T75" fmla="*/ 102 h 125"/>
                <a:gd name="T76" fmla="*/ 71 w 451"/>
                <a:gd name="T77" fmla="*/ 89 h 125"/>
                <a:gd name="T78" fmla="*/ 26 w 451"/>
                <a:gd name="T79" fmla="*/ 91 h 125"/>
                <a:gd name="T80" fmla="*/ 35 w 451"/>
                <a:gd name="T81" fmla="*/ 49 h 125"/>
                <a:gd name="T82" fmla="*/ 76 w 451"/>
                <a:gd name="T83" fmla="*/ 51 h 125"/>
                <a:gd name="T84" fmla="*/ 65 w 451"/>
                <a:gd name="T85" fmla="*/ 36 h 125"/>
                <a:gd name="T86" fmla="*/ 100 w 451"/>
                <a:gd name="T87" fmla="*/ 75 h 125"/>
                <a:gd name="T88" fmla="*/ 103 w 451"/>
                <a:gd name="T89" fmla="*/ 109 h 125"/>
                <a:gd name="T90" fmla="*/ 48 w 451"/>
                <a:gd name="T91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1" h="125">
                  <a:moveTo>
                    <a:pt x="418" y="80"/>
                  </a:moveTo>
                  <a:cubicBezTo>
                    <a:pt x="399" y="68"/>
                    <a:pt x="375" y="64"/>
                    <a:pt x="352" y="69"/>
                  </a:cubicBezTo>
                  <a:cubicBezTo>
                    <a:pt x="337" y="73"/>
                    <a:pt x="321" y="43"/>
                    <a:pt x="303" y="34"/>
                  </a:cubicBezTo>
                  <a:cubicBezTo>
                    <a:pt x="282" y="24"/>
                    <a:pt x="257" y="21"/>
                    <a:pt x="234" y="29"/>
                  </a:cubicBezTo>
                  <a:cubicBezTo>
                    <a:pt x="218" y="35"/>
                    <a:pt x="194" y="8"/>
                    <a:pt x="173" y="5"/>
                  </a:cubicBezTo>
                  <a:cubicBezTo>
                    <a:pt x="145" y="0"/>
                    <a:pt x="126" y="10"/>
                    <a:pt x="106" y="27"/>
                  </a:cubicBezTo>
                  <a:cubicBezTo>
                    <a:pt x="86" y="20"/>
                    <a:pt x="62" y="19"/>
                    <a:pt x="43" y="29"/>
                  </a:cubicBezTo>
                  <a:cubicBezTo>
                    <a:pt x="0" y="50"/>
                    <a:pt x="5" y="99"/>
                    <a:pt x="38" y="121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101" y="112"/>
                    <a:pt x="106" y="104"/>
                    <a:pt x="116" y="112"/>
                  </a:cubicBezTo>
                  <a:cubicBezTo>
                    <a:pt x="120" y="115"/>
                    <a:pt x="124" y="118"/>
                    <a:pt x="128" y="121"/>
                  </a:cubicBezTo>
                  <a:cubicBezTo>
                    <a:pt x="150" y="121"/>
                    <a:pt x="150" y="121"/>
                    <a:pt x="150" y="121"/>
                  </a:cubicBezTo>
                  <a:cubicBezTo>
                    <a:pt x="133" y="117"/>
                    <a:pt x="118" y="105"/>
                    <a:pt x="117" y="90"/>
                  </a:cubicBezTo>
                  <a:cubicBezTo>
                    <a:pt x="131" y="98"/>
                    <a:pt x="144" y="110"/>
                    <a:pt x="161" y="102"/>
                  </a:cubicBezTo>
                  <a:cubicBezTo>
                    <a:pt x="139" y="91"/>
                    <a:pt x="108" y="84"/>
                    <a:pt x="113" y="57"/>
                  </a:cubicBezTo>
                  <a:cubicBezTo>
                    <a:pt x="116" y="38"/>
                    <a:pt x="132" y="27"/>
                    <a:pt x="149" y="23"/>
                  </a:cubicBezTo>
                  <a:cubicBezTo>
                    <a:pt x="166" y="19"/>
                    <a:pt x="187" y="22"/>
                    <a:pt x="200" y="34"/>
                  </a:cubicBezTo>
                  <a:cubicBezTo>
                    <a:pt x="214" y="48"/>
                    <a:pt x="187" y="89"/>
                    <a:pt x="188" y="112"/>
                  </a:cubicBezTo>
                  <a:cubicBezTo>
                    <a:pt x="185" y="116"/>
                    <a:pt x="180" y="119"/>
                    <a:pt x="175" y="121"/>
                  </a:cubicBezTo>
                  <a:cubicBezTo>
                    <a:pt x="223" y="121"/>
                    <a:pt x="223" y="121"/>
                    <a:pt x="223" y="121"/>
                  </a:cubicBezTo>
                  <a:cubicBezTo>
                    <a:pt x="220" y="119"/>
                    <a:pt x="217" y="117"/>
                    <a:pt x="214" y="115"/>
                  </a:cubicBezTo>
                  <a:cubicBezTo>
                    <a:pt x="198" y="105"/>
                    <a:pt x="202" y="92"/>
                    <a:pt x="211" y="77"/>
                  </a:cubicBezTo>
                  <a:cubicBezTo>
                    <a:pt x="218" y="65"/>
                    <a:pt x="224" y="58"/>
                    <a:pt x="236" y="51"/>
                  </a:cubicBezTo>
                  <a:cubicBezTo>
                    <a:pt x="237" y="51"/>
                    <a:pt x="262" y="39"/>
                    <a:pt x="258" y="44"/>
                  </a:cubicBezTo>
                  <a:cubicBezTo>
                    <a:pt x="255" y="46"/>
                    <a:pt x="253" y="48"/>
                    <a:pt x="252" y="52"/>
                  </a:cubicBezTo>
                  <a:cubicBezTo>
                    <a:pt x="271" y="50"/>
                    <a:pt x="282" y="68"/>
                    <a:pt x="300" y="67"/>
                  </a:cubicBezTo>
                  <a:cubicBezTo>
                    <a:pt x="299" y="59"/>
                    <a:pt x="295" y="54"/>
                    <a:pt x="288" y="51"/>
                  </a:cubicBezTo>
                  <a:cubicBezTo>
                    <a:pt x="315" y="44"/>
                    <a:pt x="342" y="94"/>
                    <a:pt x="307" y="100"/>
                  </a:cubicBezTo>
                  <a:cubicBezTo>
                    <a:pt x="308" y="107"/>
                    <a:pt x="307" y="114"/>
                    <a:pt x="305" y="121"/>
                  </a:cubicBezTo>
                  <a:cubicBezTo>
                    <a:pt x="325" y="121"/>
                    <a:pt x="325" y="121"/>
                    <a:pt x="325" y="121"/>
                  </a:cubicBezTo>
                  <a:cubicBezTo>
                    <a:pt x="327" y="116"/>
                    <a:pt x="331" y="111"/>
                    <a:pt x="335" y="106"/>
                  </a:cubicBezTo>
                  <a:cubicBezTo>
                    <a:pt x="358" y="83"/>
                    <a:pt x="383" y="80"/>
                    <a:pt x="413" y="97"/>
                  </a:cubicBezTo>
                  <a:cubicBezTo>
                    <a:pt x="426" y="104"/>
                    <a:pt x="432" y="111"/>
                    <a:pt x="437" y="121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5" y="104"/>
                    <a:pt x="434" y="90"/>
                    <a:pt x="418" y="80"/>
                  </a:cubicBezTo>
                  <a:close/>
                  <a:moveTo>
                    <a:pt x="48" y="116"/>
                  </a:moveTo>
                  <a:cubicBezTo>
                    <a:pt x="57" y="111"/>
                    <a:pt x="75" y="119"/>
                    <a:pt x="78" y="104"/>
                  </a:cubicBezTo>
                  <a:cubicBezTo>
                    <a:pt x="69" y="99"/>
                    <a:pt x="42" y="111"/>
                    <a:pt x="36" y="102"/>
                  </a:cubicBezTo>
                  <a:cubicBezTo>
                    <a:pt x="39" y="88"/>
                    <a:pt x="70" y="102"/>
                    <a:pt x="71" y="89"/>
                  </a:cubicBezTo>
                  <a:cubicBezTo>
                    <a:pt x="71" y="81"/>
                    <a:pt x="30" y="89"/>
                    <a:pt x="26" y="91"/>
                  </a:cubicBezTo>
                  <a:cubicBezTo>
                    <a:pt x="25" y="78"/>
                    <a:pt x="25" y="60"/>
                    <a:pt x="35" y="49"/>
                  </a:cubicBezTo>
                  <a:cubicBezTo>
                    <a:pt x="49" y="53"/>
                    <a:pt x="62" y="49"/>
                    <a:pt x="76" y="51"/>
                  </a:cubicBezTo>
                  <a:cubicBezTo>
                    <a:pt x="76" y="42"/>
                    <a:pt x="65" y="39"/>
                    <a:pt x="65" y="36"/>
                  </a:cubicBezTo>
                  <a:cubicBezTo>
                    <a:pt x="93" y="24"/>
                    <a:pt x="99" y="56"/>
                    <a:pt x="100" y="75"/>
                  </a:cubicBezTo>
                  <a:cubicBezTo>
                    <a:pt x="101" y="86"/>
                    <a:pt x="101" y="98"/>
                    <a:pt x="103" y="109"/>
                  </a:cubicBezTo>
                  <a:cubicBezTo>
                    <a:pt x="86" y="117"/>
                    <a:pt x="66" y="125"/>
                    <a:pt x="48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13" name="Szabadkézi sokszög 203"/>
            <p:cNvSpPr>
              <a:spLocks/>
            </p:cNvSpPr>
            <p:nvPr/>
          </p:nvSpPr>
          <p:spPr bwMode="auto">
            <a:xfrm>
              <a:off x="10604500" y="5810250"/>
              <a:ext cx="504825" cy="1049338"/>
            </a:xfrm>
            <a:custGeom>
              <a:avLst/>
              <a:gdLst>
                <a:gd name="T0" fmla="*/ 34 w 159"/>
                <a:gd name="T1" fmla="*/ 246 h 331"/>
                <a:gd name="T2" fmla="*/ 39 w 159"/>
                <a:gd name="T3" fmla="*/ 266 h 331"/>
                <a:gd name="T4" fmla="*/ 49 w 159"/>
                <a:gd name="T5" fmla="*/ 206 h 331"/>
                <a:gd name="T6" fmla="*/ 77 w 159"/>
                <a:gd name="T7" fmla="*/ 111 h 331"/>
                <a:gd name="T8" fmla="*/ 113 w 159"/>
                <a:gd name="T9" fmla="*/ 54 h 331"/>
                <a:gd name="T10" fmla="*/ 159 w 159"/>
                <a:gd name="T11" fmla="*/ 2 h 331"/>
                <a:gd name="T12" fmla="*/ 153 w 159"/>
                <a:gd name="T13" fmla="*/ 0 h 331"/>
                <a:gd name="T14" fmla="*/ 131 w 159"/>
                <a:gd name="T15" fmla="*/ 10 h 331"/>
                <a:gd name="T16" fmla="*/ 69 w 159"/>
                <a:gd name="T17" fmla="*/ 94 h 331"/>
                <a:gd name="T18" fmla="*/ 43 w 159"/>
                <a:gd name="T19" fmla="*/ 174 h 331"/>
                <a:gd name="T20" fmla="*/ 31 w 159"/>
                <a:gd name="T21" fmla="*/ 237 h 331"/>
                <a:gd name="T22" fmla="*/ 35 w 159"/>
                <a:gd name="T23" fmla="*/ 98 h 331"/>
                <a:gd name="T24" fmla="*/ 54 w 159"/>
                <a:gd name="T25" fmla="*/ 46 h 331"/>
                <a:gd name="T26" fmla="*/ 29 w 159"/>
                <a:gd name="T27" fmla="*/ 57 h 331"/>
                <a:gd name="T28" fmla="*/ 6 w 159"/>
                <a:gd name="T29" fmla="*/ 152 h 331"/>
                <a:gd name="T30" fmla="*/ 7 w 159"/>
                <a:gd name="T31" fmla="*/ 254 h 331"/>
                <a:gd name="T32" fmla="*/ 27 w 159"/>
                <a:gd name="T33" fmla="*/ 331 h 331"/>
                <a:gd name="T34" fmla="*/ 46 w 159"/>
                <a:gd name="T35" fmla="*/ 331 h 331"/>
                <a:gd name="T36" fmla="*/ 34 w 159"/>
                <a:gd name="T37" fmla="*/ 246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9" h="331">
                  <a:moveTo>
                    <a:pt x="34" y="246"/>
                  </a:moveTo>
                  <a:cubicBezTo>
                    <a:pt x="44" y="250"/>
                    <a:pt x="29" y="262"/>
                    <a:pt x="39" y="266"/>
                  </a:cubicBezTo>
                  <a:cubicBezTo>
                    <a:pt x="55" y="260"/>
                    <a:pt x="47" y="218"/>
                    <a:pt x="49" y="206"/>
                  </a:cubicBezTo>
                  <a:cubicBezTo>
                    <a:pt x="53" y="175"/>
                    <a:pt x="60" y="138"/>
                    <a:pt x="77" y="111"/>
                  </a:cubicBezTo>
                  <a:cubicBezTo>
                    <a:pt x="89" y="92"/>
                    <a:pt x="102" y="72"/>
                    <a:pt x="113" y="54"/>
                  </a:cubicBezTo>
                  <a:cubicBezTo>
                    <a:pt x="124" y="33"/>
                    <a:pt x="152" y="26"/>
                    <a:pt x="159" y="2"/>
                  </a:cubicBezTo>
                  <a:cubicBezTo>
                    <a:pt x="157" y="1"/>
                    <a:pt x="155" y="0"/>
                    <a:pt x="153" y="0"/>
                  </a:cubicBezTo>
                  <a:cubicBezTo>
                    <a:pt x="146" y="3"/>
                    <a:pt x="139" y="7"/>
                    <a:pt x="131" y="10"/>
                  </a:cubicBezTo>
                  <a:cubicBezTo>
                    <a:pt x="105" y="32"/>
                    <a:pt x="74" y="81"/>
                    <a:pt x="69" y="94"/>
                  </a:cubicBezTo>
                  <a:cubicBezTo>
                    <a:pt x="58" y="120"/>
                    <a:pt x="48" y="146"/>
                    <a:pt x="43" y="174"/>
                  </a:cubicBezTo>
                  <a:cubicBezTo>
                    <a:pt x="40" y="190"/>
                    <a:pt x="47" y="229"/>
                    <a:pt x="31" y="237"/>
                  </a:cubicBezTo>
                  <a:cubicBezTo>
                    <a:pt x="21" y="191"/>
                    <a:pt x="28" y="143"/>
                    <a:pt x="35" y="98"/>
                  </a:cubicBezTo>
                  <a:cubicBezTo>
                    <a:pt x="39" y="91"/>
                    <a:pt x="45" y="65"/>
                    <a:pt x="54" y="46"/>
                  </a:cubicBezTo>
                  <a:cubicBezTo>
                    <a:pt x="45" y="49"/>
                    <a:pt x="37" y="53"/>
                    <a:pt x="29" y="57"/>
                  </a:cubicBezTo>
                  <a:cubicBezTo>
                    <a:pt x="17" y="87"/>
                    <a:pt x="9" y="119"/>
                    <a:pt x="6" y="152"/>
                  </a:cubicBezTo>
                  <a:cubicBezTo>
                    <a:pt x="3" y="184"/>
                    <a:pt x="0" y="223"/>
                    <a:pt x="7" y="254"/>
                  </a:cubicBezTo>
                  <a:cubicBezTo>
                    <a:pt x="13" y="280"/>
                    <a:pt x="22" y="305"/>
                    <a:pt x="27" y="331"/>
                  </a:cubicBezTo>
                  <a:cubicBezTo>
                    <a:pt x="46" y="331"/>
                    <a:pt x="46" y="331"/>
                    <a:pt x="46" y="331"/>
                  </a:cubicBezTo>
                  <a:cubicBezTo>
                    <a:pt x="38" y="304"/>
                    <a:pt x="33" y="275"/>
                    <a:pt x="34" y="2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14" name="Szabadkézi sokszög 204"/>
            <p:cNvSpPr>
              <a:spLocks/>
            </p:cNvSpPr>
            <p:nvPr/>
          </p:nvSpPr>
          <p:spPr bwMode="auto">
            <a:xfrm>
              <a:off x="10842625" y="5913438"/>
              <a:ext cx="498475" cy="946150"/>
            </a:xfrm>
            <a:custGeom>
              <a:avLst/>
              <a:gdLst>
                <a:gd name="T0" fmla="*/ 66 w 157"/>
                <a:gd name="T1" fmla="*/ 108 h 298"/>
                <a:gd name="T2" fmla="*/ 111 w 157"/>
                <a:gd name="T3" fmla="*/ 55 h 298"/>
                <a:gd name="T4" fmla="*/ 135 w 157"/>
                <a:gd name="T5" fmla="*/ 33 h 298"/>
                <a:gd name="T6" fmla="*/ 149 w 157"/>
                <a:gd name="T7" fmla="*/ 0 h 298"/>
                <a:gd name="T8" fmla="*/ 110 w 157"/>
                <a:gd name="T9" fmla="*/ 34 h 298"/>
                <a:gd name="T10" fmla="*/ 54 w 157"/>
                <a:gd name="T11" fmla="*/ 94 h 298"/>
                <a:gd name="T12" fmla="*/ 19 w 157"/>
                <a:gd name="T13" fmla="*/ 160 h 298"/>
                <a:gd name="T14" fmla="*/ 12 w 157"/>
                <a:gd name="T15" fmla="*/ 195 h 298"/>
                <a:gd name="T16" fmla="*/ 9 w 157"/>
                <a:gd name="T17" fmla="*/ 224 h 298"/>
                <a:gd name="T18" fmla="*/ 11 w 157"/>
                <a:gd name="T19" fmla="*/ 298 h 298"/>
                <a:gd name="T20" fmla="*/ 25 w 157"/>
                <a:gd name="T21" fmla="*/ 298 h 298"/>
                <a:gd name="T22" fmla="*/ 66 w 157"/>
                <a:gd name="T23" fmla="*/ 10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298">
                  <a:moveTo>
                    <a:pt x="66" y="108"/>
                  </a:moveTo>
                  <a:cubicBezTo>
                    <a:pt x="66" y="88"/>
                    <a:pt x="94" y="62"/>
                    <a:pt x="111" y="55"/>
                  </a:cubicBezTo>
                  <a:cubicBezTo>
                    <a:pt x="123" y="50"/>
                    <a:pt x="122" y="39"/>
                    <a:pt x="135" y="33"/>
                  </a:cubicBezTo>
                  <a:cubicBezTo>
                    <a:pt x="154" y="25"/>
                    <a:pt x="157" y="23"/>
                    <a:pt x="149" y="0"/>
                  </a:cubicBezTo>
                  <a:cubicBezTo>
                    <a:pt x="144" y="18"/>
                    <a:pt x="128" y="34"/>
                    <a:pt x="110" y="34"/>
                  </a:cubicBezTo>
                  <a:cubicBezTo>
                    <a:pt x="88" y="48"/>
                    <a:pt x="67" y="73"/>
                    <a:pt x="54" y="94"/>
                  </a:cubicBezTo>
                  <a:cubicBezTo>
                    <a:pt x="41" y="115"/>
                    <a:pt x="27" y="136"/>
                    <a:pt x="19" y="160"/>
                  </a:cubicBezTo>
                  <a:cubicBezTo>
                    <a:pt x="16" y="171"/>
                    <a:pt x="13" y="183"/>
                    <a:pt x="12" y="195"/>
                  </a:cubicBezTo>
                  <a:cubicBezTo>
                    <a:pt x="1" y="202"/>
                    <a:pt x="0" y="216"/>
                    <a:pt x="9" y="224"/>
                  </a:cubicBezTo>
                  <a:cubicBezTo>
                    <a:pt x="8" y="251"/>
                    <a:pt x="8" y="275"/>
                    <a:pt x="11" y="298"/>
                  </a:cubicBezTo>
                  <a:cubicBezTo>
                    <a:pt x="25" y="298"/>
                    <a:pt x="25" y="298"/>
                    <a:pt x="25" y="298"/>
                  </a:cubicBezTo>
                  <a:cubicBezTo>
                    <a:pt x="14" y="232"/>
                    <a:pt x="27" y="158"/>
                    <a:pt x="66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15" name="Szabadkézi sokszög 205"/>
            <p:cNvSpPr>
              <a:spLocks/>
            </p:cNvSpPr>
            <p:nvPr/>
          </p:nvSpPr>
          <p:spPr bwMode="auto">
            <a:xfrm>
              <a:off x="10766425" y="5843588"/>
              <a:ext cx="469900" cy="1016000"/>
            </a:xfrm>
            <a:custGeom>
              <a:avLst/>
              <a:gdLst>
                <a:gd name="T0" fmla="*/ 24 w 148"/>
                <a:gd name="T1" fmla="*/ 196 h 320"/>
                <a:gd name="T2" fmla="*/ 63 w 148"/>
                <a:gd name="T3" fmla="*/ 98 h 320"/>
                <a:gd name="T4" fmla="*/ 91 w 148"/>
                <a:gd name="T5" fmla="*/ 58 h 320"/>
                <a:gd name="T6" fmla="*/ 148 w 148"/>
                <a:gd name="T7" fmla="*/ 9 h 320"/>
                <a:gd name="T8" fmla="*/ 23 w 148"/>
                <a:gd name="T9" fmla="*/ 153 h 320"/>
                <a:gd name="T10" fmla="*/ 4 w 148"/>
                <a:gd name="T11" fmla="*/ 273 h 320"/>
                <a:gd name="T12" fmla="*/ 11 w 148"/>
                <a:gd name="T13" fmla="*/ 320 h 320"/>
                <a:gd name="T14" fmla="*/ 20 w 148"/>
                <a:gd name="T15" fmla="*/ 320 h 320"/>
                <a:gd name="T16" fmla="*/ 24 w 148"/>
                <a:gd name="T17" fmla="*/ 196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20">
                  <a:moveTo>
                    <a:pt x="24" y="196"/>
                  </a:moveTo>
                  <a:cubicBezTo>
                    <a:pt x="33" y="164"/>
                    <a:pt x="45" y="125"/>
                    <a:pt x="63" y="98"/>
                  </a:cubicBezTo>
                  <a:cubicBezTo>
                    <a:pt x="72" y="84"/>
                    <a:pt x="83" y="72"/>
                    <a:pt x="91" y="58"/>
                  </a:cubicBezTo>
                  <a:cubicBezTo>
                    <a:pt x="102" y="39"/>
                    <a:pt x="131" y="24"/>
                    <a:pt x="148" y="9"/>
                  </a:cubicBezTo>
                  <a:cubicBezTo>
                    <a:pt x="92" y="0"/>
                    <a:pt x="33" y="110"/>
                    <a:pt x="23" y="153"/>
                  </a:cubicBezTo>
                  <a:cubicBezTo>
                    <a:pt x="0" y="186"/>
                    <a:pt x="4" y="236"/>
                    <a:pt x="4" y="273"/>
                  </a:cubicBezTo>
                  <a:cubicBezTo>
                    <a:pt x="4" y="289"/>
                    <a:pt x="7" y="305"/>
                    <a:pt x="11" y="320"/>
                  </a:cubicBezTo>
                  <a:cubicBezTo>
                    <a:pt x="20" y="320"/>
                    <a:pt x="20" y="320"/>
                    <a:pt x="20" y="320"/>
                  </a:cubicBezTo>
                  <a:cubicBezTo>
                    <a:pt x="11" y="279"/>
                    <a:pt x="14" y="236"/>
                    <a:pt x="24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16" name="Szabadkézi sokszög 206"/>
            <p:cNvSpPr>
              <a:spLocks/>
            </p:cNvSpPr>
            <p:nvPr/>
          </p:nvSpPr>
          <p:spPr bwMode="auto">
            <a:xfrm>
              <a:off x="11861800" y="6573838"/>
              <a:ext cx="95250" cy="285750"/>
            </a:xfrm>
            <a:custGeom>
              <a:avLst/>
              <a:gdLst>
                <a:gd name="T0" fmla="*/ 11 w 30"/>
                <a:gd name="T1" fmla="*/ 83 h 90"/>
                <a:gd name="T2" fmla="*/ 21 w 30"/>
                <a:gd name="T3" fmla="*/ 54 h 90"/>
                <a:gd name="T4" fmla="*/ 16 w 30"/>
                <a:gd name="T5" fmla="*/ 32 h 90"/>
                <a:gd name="T6" fmla="*/ 17 w 30"/>
                <a:gd name="T7" fmla="*/ 0 h 90"/>
                <a:gd name="T8" fmla="*/ 1 w 30"/>
                <a:gd name="T9" fmla="*/ 40 h 90"/>
                <a:gd name="T10" fmla="*/ 0 w 30"/>
                <a:gd name="T11" fmla="*/ 90 h 90"/>
                <a:gd name="T12" fmla="*/ 11 w 30"/>
                <a:gd name="T13" fmla="*/ 90 h 90"/>
                <a:gd name="T14" fmla="*/ 11 w 30"/>
                <a:gd name="T15" fmla="*/ 8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90">
                  <a:moveTo>
                    <a:pt x="11" y="83"/>
                  </a:moveTo>
                  <a:cubicBezTo>
                    <a:pt x="11" y="65"/>
                    <a:pt x="19" y="68"/>
                    <a:pt x="21" y="54"/>
                  </a:cubicBezTo>
                  <a:cubicBezTo>
                    <a:pt x="20" y="45"/>
                    <a:pt x="10" y="42"/>
                    <a:pt x="16" y="32"/>
                  </a:cubicBezTo>
                  <a:cubicBezTo>
                    <a:pt x="20" y="26"/>
                    <a:pt x="30" y="6"/>
                    <a:pt x="17" y="0"/>
                  </a:cubicBezTo>
                  <a:cubicBezTo>
                    <a:pt x="3" y="11"/>
                    <a:pt x="13" y="28"/>
                    <a:pt x="1" y="40"/>
                  </a:cubicBezTo>
                  <a:cubicBezTo>
                    <a:pt x="3" y="54"/>
                    <a:pt x="1" y="73"/>
                    <a:pt x="0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11" y="88"/>
                    <a:pt x="11" y="85"/>
                    <a:pt x="1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18" name="Szabadkézi sokszög 208"/>
            <p:cNvSpPr>
              <a:spLocks/>
            </p:cNvSpPr>
            <p:nvPr/>
          </p:nvSpPr>
          <p:spPr bwMode="auto">
            <a:xfrm>
              <a:off x="10121900" y="6831013"/>
              <a:ext cx="60325" cy="28575"/>
            </a:xfrm>
            <a:custGeom>
              <a:avLst/>
              <a:gdLst>
                <a:gd name="T0" fmla="*/ 0 w 19"/>
                <a:gd name="T1" fmla="*/ 0 h 9"/>
                <a:gd name="T2" fmla="*/ 4 w 19"/>
                <a:gd name="T3" fmla="*/ 9 h 9"/>
                <a:gd name="T4" fmla="*/ 19 w 19"/>
                <a:gd name="T5" fmla="*/ 9 h 9"/>
                <a:gd name="T6" fmla="*/ 0 w 1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0" y="0"/>
                  </a:moveTo>
                  <a:cubicBezTo>
                    <a:pt x="0" y="3"/>
                    <a:pt x="2" y="6"/>
                    <a:pt x="4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3" y="6"/>
                    <a:pt x="8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219" name="Szabadkézi sokszög 209"/>
            <p:cNvSpPr>
              <a:spLocks/>
            </p:cNvSpPr>
            <p:nvPr/>
          </p:nvSpPr>
          <p:spPr bwMode="auto">
            <a:xfrm>
              <a:off x="10163175" y="6773863"/>
              <a:ext cx="168275" cy="85725"/>
            </a:xfrm>
            <a:custGeom>
              <a:avLst/>
              <a:gdLst>
                <a:gd name="T0" fmla="*/ 28 w 53"/>
                <a:gd name="T1" fmla="*/ 12 h 27"/>
                <a:gd name="T2" fmla="*/ 0 w 53"/>
                <a:gd name="T3" fmla="*/ 12 h 27"/>
                <a:gd name="T4" fmla="*/ 21 w 53"/>
                <a:gd name="T5" fmla="*/ 27 h 27"/>
                <a:gd name="T6" fmla="*/ 53 w 53"/>
                <a:gd name="T7" fmla="*/ 27 h 27"/>
                <a:gd name="T8" fmla="*/ 28 w 53"/>
                <a:gd name="T9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7">
                  <a:moveTo>
                    <a:pt x="28" y="12"/>
                  </a:moveTo>
                  <a:cubicBezTo>
                    <a:pt x="20" y="17"/>
                    <a:pt x="4" y="0"/>
                    <a:pt x="0" y="12"/>
                  </a:cubicBezTo>
                  <a:cubicBezTo>
                    <a:pt x="8" y="16"/>
                    <a:pt x="19" y="17"/>
                    <a:pt x="21" y="27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44" y="23"/>
                    <a:pt x="29" y="23"/>
                    <a:pt x="2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</p:grpSp>
      <p:sp>
        <p:nvSpPr>
          <p:cNvPr id="1341" name="Szabadkézi sokszög 331"/>
          <p:cNvSpPr>
            <a:spLocks/>
          </p:cNvSpPr>
          <p:nvPr/>
        </p:nvSpPr>
        <p:spPr bwMode="auto">
          <a:xfrm>
            <a:off x="6824663" y="4976813"/>
            <a:ext cx="5367338" cy="1879600"/>
          </a:xfrm>
          <a:custGeom>
            <a:avLst/>
            <a:gdLst>
              <a:gd name="T0" fmla="*/ 1009 w 1691"/>
              <a:gd name="T1" fmla="*/ 341 h 592"/>
              <a:gd name="T2" fmla="*/ 1691 w 1691"/>
              <a:gd name="T3" fmla="*/ 12 h 592"/>
              <a:gd name="T4" fmla="*/ 1691 w 1691"/>
              <a:gd name="T5" fmla="*/ 0 h 592"/>
              <a:gd name="T6" fmla="*/ 1005 w 1691"/>
              <a:gd name="T7" fmla="*/ 331 h 592"/>
              <a:gd name="T8" fmla="*/ 0 w 1691"/>
              <a:gd name="T9" fmla="*/ 592 h 592"/>
              <a:gd name="T10" fmla="*/ 95 w 1691"/>
              <a:gd name="T11" fmla="*/ 592 h 592"/>
              <a:gd name="T12" fmla="*/ 1009 w 1691"/>
              <a:gd name="T13" fmla="*/ 341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91" h="592">
                <a:moveTo>
                  <a:pt x="1009" y="341"/>
                </a:moveTo>
                <a:cubicBezTo>
                  <a:pt x="1255" y="244"/>
                  <a:pt x="1485" y="129"/>
                  <a:pt x="1691" y="12"/>
                </a:cubicBezTo>
                <a:cubicBezTo>
                  <a:pt x="1691" y="0"/>
                  <a:pt x="1691" y="0"/>
                  <a:pt x="1691" y="0"/>
                </a:cubicBezTo>
                <a:cubicBezTo>
                  <a:pt x="1484" y="118"/>
                  <a:pt x="1253" y="233"/>
                  <a:pt x="1005" y="331"/>
                </a:cubicBezTo>
                <a:cubicBezTo>
                  <a:pt x="714" y="446"/>
                  <a:pt x="371" y="548"/>
                  <a:pt x="0" y="592"/>
                </a:cubicBezTo>
                <a:cubicBezTo>
                  <a:pt x="95" y="592"/>
                  <a:pt x="95" y="592"/>
                  <a:pt x="95" y="592"/>
                </a:cubicBezTo>
                <a:cubicBezTo>
                  <a:pt x="391" y="548"/>
                  <a:pt x="697" y="464"/>
                  <a:pt x="1009" y="341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dirty="0"/>
          </a:p>
        </p:txBody>
      </p:sp>
      <p:sp>
        <p:nvSpPr>
          <p:cNvPr id="1343" name="Szabadkézi sokszög 333"/>
          <p:cNvSpPr>
            <a:spLocks/>
          </p:cNvSpPr>
          <p:nvPr/>
        </p:nvSpPr>
        <p:spPr bwMode="auto">
          <a:xfrm>
            <a:off x="7475538" y="5110163"/>
            <a:ext cx="4716463" cy="1749425"/>
          </a:xfrm>
          <a:custGeom>
            <a:avLst/>
            <a:gdLst>
              <a:gd name="T0" fmla="*/ 1486 w 1486"/>
              <a:gd name="T1" fmla="*/ 0 h 551"/>
              <a:gd name="T2" fmla="*/ 0 w 1486"/>
              <a:gd name="T3" fmla="*/ 551 h 551"/>
              <a:gd name="T4" fmla="*/ 78 w 1486"/>
              <a:gd name="T5" fmla="*/ 551 h 551"/>
              <a:gd name="T6" fmla="*/ 1486 w 1486"/>
              <a:gd name="T7" fmla="*/ 13 h 551"/>
              <a:gd name="T8" fmla="*/ 1486 w 1486"/>
              <a:gd name="T9" fmla="*/ 0 h 5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86" h="551">
                <a:moveTo>
                  <a:pt x="1486" y="0"/>
                </a:moveTo>
                <a:cubicBezTo>
                  <a:pt x="937" y="320"/>
                  <a:pt x="432" y="481"/>
                  <a:pt x="0" y="551"/>
                </a:cubicBezTo>
                <a:cubicBezTo>
                  <a:pt x="78" y="551"/>
                  <a:pt x="78" y="551"/>
                  <a:pt x="78" y="551"/>
                </a:cubicBezTo>
                <a:cubicBezTo>
                  <a:pt x="555" y="464"/>
                  <a:pt x="1026" y="282"/>
                  <a:pt x="1486" y="13"/>
                </a:cubicBezTo>
                <a:lnTo>
                  <a:pt x="1486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dirty="0"/>
          </a:p>
        </p:txBody>
      </p:sp>
      <p:grpSp>
        <p:nvGrpSpPr>
          <p:cNvPr id="1351" name="Csoport 1350"/>
          <p:cNvGrpSpPr/>
          <p:nvPr/>
        </p:nvGrpSpPr>
        <p:grpSpPr>
          <a:xfrm>
            <a:off x="1587" y="3359150"/>
            <a:ext cx="12185650" cy="3976688"/>
            <a:chOff x="6350" y="3359150"/>
            <a:chExt cx="12185650" cy="3976688"/>
          </a:xfrm>
          <a:solidFill>
            <a:schemeClr val="bg2">
              <a:lumMod val="75000"/>
            </a:schemeClr>
          </a:solidFill>
        </p:grpSpPr>
        <p:sp>
          <p:nvSpPr>
            <p:cNvPr id="1217" name="Szabadkézi sokszög 207"/>
            <p:cNvSpPr>
              <a:spLocks/>
            </p:cNvSpPr>
            <p:nvPr/>
          </p:nvSpPr>
          <p:spPr bwMode="auto">
            <a:xfrm>
              <a:off x="3675063" y="6808788"/>
              <a:ext cx="238125" cy="50800"/>
            </a:xfrm>
            <a:custGeom>
              <a:avLst/>
              <a:gdLst>
                <a:gd name="T0" fmla="*/ 0 w 75"/>
                <a:gd name="T1" fmla="*/ 0 h 16"/>
                <a:gd name="T2" fmla="*/ 48 w 75"/>
                <a:gd name="T3" fmla="*/ 16 h 16"/>
                <a:gd name="T4" fmla="*/ 75 w 75"/>
                <a:gd name="T5" fmla="*/ 16 h 16"/>
                <a:gd name="T6" fmla="*/ 0 w 75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16">
                  <a:moveTo>
                    <a:pt x="0" y="0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49" y="11"/>
                    <a:pt x="24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40" name="Szabadkézi sokszög 330"/>
            <p:cNvSpPr>
              <a:spLocks/>
            </p:cNvSpPr>
            <p:nvPr/>
          </p:nvSpPr>
          <p:spPr bwMode="auto">
            <a:xfrm>
              <a:off x="6350" y="3359150"/>
              <a:ext cx="12185650" cy="3976688"/>
            </a:xfrm>
            <a:custGeom>
              <a:avLst/>
              <a:gdLst>
                <a:gd name="T0" fmla="*/ 2998 w 3839"/>
                <a:gd name="T1" fmla="*/ 458 h 1252"/>
                <a:gd name="T2" fmla="*/ 3839 w 3839"/>
                <a:gd name="T3" fmla="*/ 0 h 1252"/>
                <a:gd name="T4" fmla="*/ 606 w 3839"/>
                <a:gd name="T5" fmla="*/ 825 h 1252"/>
                <a:gd name="T6" fmla="*/ 491 w 3839"/>
                <a:gd name="T7" fmla="*/ 789 h 1252"/>
                <a:gd name="T8" fmla="*/ 321 w 3839"/>
                <a:gd name="T9" fmla="*/ 707 h 1252"/>
                <a:gd name="T10" fmla="*/ 274 w 3839"/>
                <a:gd name="T11" fmla="*/ 679 h 1252"/>
                <a:gd name="T12" fmla="*/ 0 w 3839"/>
                <a:gd name="T13" fmla="*/ 490 h 1252"/>
                <a:gd name="T14" fmla="*/ 38 w 3839"/>
                <a:gd name="T15" fmla="*/ 544 h 1252"/>
                <a:gd name="T16" fmla="*/ 0 w 3839"/>
                <a:gd name="T17" fmla="*/ 531 h 1252"/>
                <a:gd name="T18" fmla="*/ 0 w 3839"/>
                <a:gd name="T19" fmla="*/ 536 h 1252"/>
                <a:gd name="T20" fmla="*/ 144 w 3839"/>
                <a:gd name="T21" fmla="*/ 622 h 1252"/>
                <a:gd name="T22" fmla="*/ 0 w 3839"/>
                <a:gd name="T23" fmla="*/ 562 h 1252"/>
                <a:gd name="T24" fmla="*/ 0 w 3839"/>
                <a:gd name="T25" fmla="*/ 573 h 1252"/>
                <a:gd name="T26" fmla="*/ 300 w 3839"/>
                <a:gd name="T27" fmla="*/ 709 h 1252"/>
                <a:gd name="T28" fmla="*/ 0 w 3839"/>
                <a:gd name="T29" fmla="*/ 595 h 1252"/>
                <a:gd name="T30" fmla="*/ 325 w 3839"/>
                <a:gd name="T31" fmla="*/ 725 h 1252"/>
                <a:gd name="T32" fmla="*/ 339 w 3839"/>
                <a:gd name="T33" fmla="*/ 734 h 1252"/>
                <a:gd name="T34" fmla="*/ 0 w 3839"/>
                <a:gd name="T35" fmla="*/ 621 h 1252"/>
                <a:gd name="T36" fmla="*/ 338 w 3839"/>
                <a:gd name="T37" fmla="*/ 736 h 1252"/>
                <a:gd name="T38" fmla="*/ 366 w 3839"/>
                <a:gd name="T39" fmla="*/ 751 h 1252"/>
                <a:gd name="T40" fmla="*/ 0 w 3839"/>
                <a:gd name="T41" fmla="*/ 648 h 1252"/>
                <a:gd name="T42" fmla="*/ 378 w 3839"/>
                <a:gd name="T43" fmla="*/ 758 h 1252"/>
                <a:gd name="T44" fmla="*/ 106 w 3839"/>
                <a:gd name="T45" fmla="*/ 694 h 1252"/>
                <a:gd name="T46" fmla="*/ 0 w 3839"/>
                <a:gd name="T47" fmla="*/ 675 h 1252"/>
                <a:gd name="T48" fmla="*/ 418 w 3839"/>
                <a:gd name="T49" fmla="*/ 781 h 1252"/>
                <a:gd name="T50" fmla="*/ 0 w 3839"/>
                <a:gd name="T51" fmla="*/ 708 h 1252"/>
                <a:gd name="T52" fmla="*/ 920 w 3839"/>
                <a:gd name="T53" fmla="*/ 1004 h 1252"/>
                <a:gd name="T54" fmla="*/ 1411 w 3839"/>
                <a:gd name="T55" fmla="*/ 1101 h 1252"/>
                <a:gd name="T56" fmla="*/ 882 w 3839"/>
                <a:gd name="T57" fmla="*/ 978 h 1252"/>
                <a:gd name="T58" fmla="*/ 1963 w 3839"/>
                <a:gd name="T59" fmla="*/ 1101 h 1252"/>
                <a:gd name="T60" fmla="*/ 3839 w 3839"/>
                <a:gd name="T61" fmla="*/ 475 h 1252"/>
                <a:gd name="T62" fmla="*/ 3139 w 3839"/>
                <a:gd name="T63" fmla="*/ 805 h 1252"/>
                <a:gd name="T64" fmla="*/ 841 w 3839"/>
                <a:gd name="T65" fmla="*/ 951 h 1252"/>
                <a:gd name="T66" fmla="*/ 3128 w 3839"/>
                <a:gd name="T67" fmla="*/ 779 h 1252"/>
                <a:gd name="T68" fmla="*/ 3839 w 3839"/>
                <a:gd name="T69" fmla="*/ 417 h 1252"/>
                <a:gd name="T70" fmla="*/ 747 w 3839"/>
                <a:gd name="T71" fmla="*/ 908 h 1252"/>
                <a:gd name="T72" fmla="*/ 1746 w 3839"/>
                <a:gd name="T73" fmla="*/ 1056 h 1252"/>
                <a:gd name="T74" fmla="*/ 3839 w 3839"/>
                <a:gd name="T75" fmla="*/ 381 h 1252"/>
                <a:gd name="T76" fmla="*/ 3110 w 3839"/>
                <a:gd name="T77" fmla="*/ 735 h 1252"/>
                <a:gd name="T78" fmla="*/ 752 w 3839"/>
                <a:gd name="T79" fmla="*/ 900 h 1252"/>
                <a:gd name="T80" fmla="*/ 3099 w 3839"/>
                <a:gd name="T81" fmla="*/ 707 h 1252"/>
                <a:gd name="T82" fmla="*/ 3839 w 3839"/>
                <a:gd name="T83" fmla="*/ 326 h 1252"/>
                <a:gd name="T84" fmla="*/ 783 w 3839"/>
                <a:gd name="T85" fmla="*/ 902 h 1252"/>
                <a:gd name="T86" fmla="*/ 3086 w 3839"/>
                <a:gd name="T87" fmla="*/ 674 h 1252"/>
                <a:gd name="T88" fmla="*/ 3839 w 3839"/>
                <a:gd name="T89" fmla="*/ 281 h 1252"/>
                <a:gd name="T90" fmla="*/ 1744 w 3839"/>
                <a:gd name="T91" fmla="*/ 978 h 1252"/>
                <a:gd name="T92" fmla="*/ 3839 w 3839"/>
                <a:gd name="T93" fmla="*/ 238 h 1252"/>
                <a:gd name="T94" fmla="*/ 576 w 3839"/>
                <a:gd name="T95" fmla="*/ 824 h 1252"/>
                <a:gd name="T96" fmla="*/ 591 w 3839"/>
                <a:gd name="T97" fmla="*/ 828 h 1252"/>
                <a:gd name="T98" fmla="*/ 3055 w 3839"/>
                <a:gd name="T99" fmla="*/ 600 h 1252"/>
                <a:gd name="T100" fmla="*/ 3839 w 3839"/>
                <a:gd name="T101" fmla="*/ 185 h 1252"/>
                <a:gd name="T102" fmla="*/ 1073 w 3839"/>
                <a:gd name="T103" fmla="*/ 922 h 1252"/>
                <a:gd name="T104" fmla="*/ 3040 w 3839"/>
                <a:gd name="T105" fmla="*/ 563 h 1252"/>
                <a:gd name="T106" fmla="*/ 3839 w 3839"/>
                <a:gd name="T107" fmla="*/ 142 h 1252"/>
                <a:gd name="T108" fmla="*/ 626 w 3839"/>
                <a:gd name="T109" fmla="*/ 833 h 1252"/>
                <a:gd name="T110" fmla="*/ 3026 w 3839"/>
                <a:gd name="T111" fmla="*/ 529 h 1252"/>
                <a:gd name="T112" fmla="*/ 3839 w 3839"/>
                <a:gd name="T113" fmla="*/ 93 h 1252"/>
                <a:gd name="T114" fmla="*/ 766 w 3839"/>
                <a:gd name="T115" fmla="*/ 859 h 1252"/>
                <a:gd name="T116" fmla="*/ 1746 w 3839"/>
                <a:gd name="T117" fmla="*/ 868 h 1252"/>
                <a:gd name="T118" fmla="*/ 3595 w 3839"/>
                <a:gd name="T119" fmla="*/ 194 h 1252"/>
                <a:gd name="T120" fmla="*/ 3839 w 3839"/>
                <a:gd name="T121" fmla="*/ 44 h 1252"/>
                <a:gd name="T122" fmla="*/ 1746 w 3839"/>
                <a:gd name="T123" fmla="*/ 843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39" h="1252">
                  <a:moveTo>
                    <a:pt x="1746" y="843"/>
                  </a:moveTo>
                  <a:cubicBezTo>
                    <a:pt x="2148" y="781"/>
                    <a:pt x="2569" y="652"/>
                    <a:pt x="2998" y="458"/>
                  </a:cubicBezTo>
                  <a:cubicBezTo>
                    <a:pt x="3279" y="331"/>
                    <a:pt x="3560" y="178"/>
                    <a:pt x="3839" y="1"/>
                  </a:cubicBezTo>
                  <a:cubicBezTo>
                    <a:pt x="3839" y="0"/>
                    <a:pt x="3839" y="0"/>
                    <a:pt x="3839" y="0"/>
                  </a:cubicBezTo>
                  <a:cubicBezTo>
                    <a:pt x="2870" y="615"/>
                    <a:pt x="1698" y="1040"/>
                    <a:pt x="616" y="827"/>
                  </a:cubicBezTo>
                  <a:cubicBezTo>
                    <a:pt x="612" y="826"/>
                    <a:pt x="609" y="826"/>
                    <a:pt x="606" y="825"/>
                  </a:cubicBezTo>
                  <a:cubicBezTo>
                    <a:pt x="585" y="819"/>
                    <a:pt x="564" y="813"/>
                    <a:pt x="543" y="807"/>
                  </a:cubicBezTo>
                  <a:cubicBezTo>
                    <a:pt x="525" y="801"/>
                    <a:pt x="508" y="795"/>
                    <a:pt x="491" y="789"/>
                  </a:cubicBezTo>
                  <a:cubicBezTo>
                    <a:pt x="447" y="770"/>
                    <a:pt x="404" y="750"/>
                    <a:pt x="361" y="729"/>
                  </a:cubicBezTo>
                  <a:cubicBezTo>
                    <a:pt x="348" y="722"/>
                    <a:pt x="335" y="715"/>
                    <a:pt x="321" y="707"/>
                  </a:cubicBezTo>
                  <a:cubicBezTo>
                    <a:pt x="312" y="701"/>
                    <a:pt x="302" y="696"/>
                    <a:pt x="293" y="690"/>
                  </a:cubicBezTo>
                  <a:cubicBezTo>
                    <a:pt x="286" y="686"/>
                    <a:pt x="280" y="683"/>
                    <a:pt x="274" y="679"/>
                  </a:cubicBezTo>
                  <a:cubicBezTo>
                    <a:pt x="261" y="671"/>
                    <a:pt x="249" y="663"/>
                    <a:pt x="236" y="655"/>
                  </a:cubicBezTo>
                  <a:cubicBezTo>
                    <a:pt x="154" y="599"/>
                    <a:pt x="76" y="544"/>
                    <a:pt x="0" y="490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3" y="528"/>
                    <a:pt x="25" y="536"/>
                    <a:pt x="38" y="544"/>
                  </a:cubicBezTo>
                  <a:cubicBezTo>
                    <a:pt x="25" y="536"/>
                    <a:pt x="13" y="529"/>
                    <a:pt x="0" y="522"/>
                  </a:cubicBezTo>
                  <a:cubicBezTo>
                    <a:pt x="0" y="531"/>
                    <a:pt x="0" y="531"/>
                    <a:pt x="0" y="531"/>
                  </a:cubicBezTo>
                  <a:cubicBezTo>
                    <a:pt x="36" y="552"/>
                    <a:pt x="71" y="573"/>
                    <a:pt x="107" y="594"/>
                  </a:cubicBezTo>
                  <a:cubicBezTo>
                    <a:pt x="71" y="574"/>
                    <a:pt x="36" y="555"/>
                    <a:pt x="0" y="536"/>
                  </a:cubicBezTo>
                  <a:cubicBezTo>
                    <a:pt x="0" y="545"/>
                    <a:pt x="0" y="545"/>
                    <a:pt x="0" y="545"/>
                  </a:cubicBezTo>
                  <a:cubicBezTo>
                    <a:pt x="47" y="570"/>
                    <a:pt x="95" y="596"/>
                    <a:pt x="144" y="622"/>
                  </a:cubicBezTo>
                  <a:cubicBezTo>
                    <a:pt x="95" y="598"/>
                    <a:pt x="48" y="575"/>
                    <a:pt x="0" y="55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77" y="599"/>
                    <a:pt x="154" y="636"/>
                    <a:pt x="233" y="676"/>
                  </a:cubicBezTo>
                  <a:cubicBezTo>
                    <a:pt x="152" y="639"/>
                    <a:pt x="75" y="605"/>
                    <a:pt x="0" y="573"/>
                  </a:cubicBezTo>
                  <a:cubicBezTo>
                    <a:pt x="0" y="578"/>
                    <a:pt x="0" y="578"/>
                    <a:pt x="0" y="578"/>
                  </a:cubicBezTo>
                  <a:cubicBezTo>
                    <a:pt x="98" y="620"/>
                    <a:pt x="198" y="663"/>
                    <a:pt x="300" y="709"/>
                  </a:cubicBezTo>
                  <a:cubicBezTo>
                    <a:pt x="302" y="711"/>
                    <a:pt x="305" y="713"/>
                    <a:pt x="308" y="715"/>
                  </a:cubicBezTo>
                  <a:cubicBezTo>
                    <a:pt x="203" y="672"/>
                    <a:pt x="101" y="632"/>
                    <a:pt x="0" y="595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106" y="637"/>
                    <a:pt x="214" y="680"/>
                    <a:pt x="325" y="725"/>
                  </a:cubicBezTo>
                  <a:cubicBezTo>
                    <a:pt x="330" y="729"/>
                    <a:pt x="335" y="732"/>
                    <a:pt x="340" y="735"/>
                  </a:cubicBezTo>
                  <a:cubicBezTo>
                    <a:pt x="339" y="735"/>
                    <a:pt x="339" y="734"/>
                    <a:pt x="339" y="734"/>
                  </a:cubicBezTo>
                  <a:cubicBezTo>
                    <a:pt x="263" y="707"/>
                    <a:pt x="152" y="670"/>
                    <a:pt x="88" y="649"/>
                  </a:cubicBezTo>
                  <a:cubicBezTo>
                    <a:pt x="60" y="640"/>
                    <a:pt x="30" y="630"/>
                    <a:pt x="0" y="621"/>
                  </a:cubicBezTo>
                  <a:cubicBezTo>
                    <a:pt x="0" y="624"/>
                    <a:pt x="0" y="624"/>
                    <a:pt x="0" y="624"/>
                  </a:cubicBezTo>
                  <a:cubicBezTo>
                    <a:pt x="120" y="661"/>
                    <a:pt x="240" y="700"/>
                    <a:pt x="338" y="736"/>
                  </a:cubicBezTo>
                  <a:cubicBezTo>
                    <a:pt x="338" y="736"/>
                    <a:pt x="342" y="738"/>
                    <a:pt x="347" y="739"/>
                  </a:cubicBezTo>
                  <a:cubicBezTo>
                    <a:pt x="353" y="743"/>
                    <a:pt x="359" y="747"/>
                    <a:pt x="366" y="751"/>
                  </a:cubicBezTo>
                  <a:cubicBezTo>
                    <a:pt x="244" y="710"/>
                    <a:pt x="122" y="675"/>
                    <a:pt x="0" y="645"/>
                  </a:cubicBezTo>
                  <a:cubicBezTo>
                    <a:pt x="0" y="648"/>
                    <a:pt x="0" y="648"/>
                    <a:pt x="0" y="648"/>
                  </a:cubicBezTo>
                  <a:cubicBezTo>
                    <a:pt x="115" y="677"/>
                    <a:pt x="229" y="709"/>
                    <a:pt x="344" y="747"/>
                  </a:cubicBezTo>
                  <a:cubicBezTo>
                    <a:pt x="356" y="750"/>
                    <a:pt x="367" y="754"/>
                    <a:pt x="378" y="758"/>
                  </a:cubicBezTo>
                  <a:cubicBezTo>
                    <a:pt x="383" y="761"/>
                    <a:pt x="389" y="764"/>
                    <a:pt x="394" y="767"/>
                  </a:cubicBezTo>
                  <a:cubicBezTo>
                    <a:pt x="298" y="739"/>
                    <a:pt x="202" y="714"/>
                    <a:pt x="106" y="694"/>
                  </a:cubicBezTo>
                  <a:cubicBezTo>
                    <a:pt x="72" y="687"/>
                    <a:pt x="36" y="680"/>
                    <a:pt x="0" y="674"/>
                  </a:cubicBezTo>
                  <a:cubicBezTo>
                    <a:pt x="0" y="675"/>
                    <a:pt x="0" y="675"/>
                    <a:pt x="0" y="675"/>
                  </a:cubicBezTo>
                  <a:cubicBezTo>
                    <a:pt x="136" y="700"/>
                    <a:pt x="268" y="732"/>
                    <a:pt x="399" y="770"/>
                  </a:cubicBezTo>
                  <a:cubicBezTo>
                    <a:pt x="405" y="774"/>
                    <a:pt x="412" y="778"/>
                    <a:pt x="418" y="781"/>
                  </a:cubicBezTo>
                  <a:cubicBezTo>
                    <a:pt x="246" y="740"/>
                    <a:pt x="108" y="719"/>
                    <a:pt x="0" y="707"/>
                  </a:cubicBezTo>
                  <a:cubicBezTo>
                    <a:pt x="0" y="708"/>
                    <a:pt x="0" y="708"/>
                    <a:pt x="0" y="708"/>
                  </a:cubicBezTo>
                  <a:cubicBezTo>
                    <a:pt x="143" y="725"/>
                    <a:pt x="276" y="748"/>
                    <a:pt x="423" y="784"/>
                  </a:cubicBezTo>
                  <a:cubicBezTo>
                    <a:pt x="583" y="875"/>
                    <a:pt x="749" y="948"/>
                    <a:pt x="920" y="1004"/>
                  </a:cubicBezTo>
                  <a:cubicBezTo>
                    <a:pt x="1051" y="1047"/>
                    <a:pt x="1184" y="1079"/>
                    <a:pt x="1321" y="1101"/>
                  </a:cubicBezTo>
                  <a:cubicBezTo>
                    <a:pt x="1411" y="1101"/>
                    <a:pt x="1411" y="1101"/>
                    <a:pt x="1411" y="1101"/>
                  </a:cubicBezTo>
                  <a:cubicBezTo>
                    <a:pt x="1204" y="1075"/>
                    <a:pt x="995" y="1025"/>
                    <a:pt x="786" y="944"/>
                  </a:cubicBezTo>
                  <a:cubicBezTo>
                    <a:pt x="818" y="956"/>
                    <a:pt x="850" y="967"/>
                    <a:pt x="882" y="978"/>
                  </a:cubicBezTo>
                  <a:cubicBezTo>
                    <a:pt x="1083" y="1043"/>
                    <a:pt x="1292" y="1084"/>
                    <a:pt x="1508" y="1101"/>
                  </a:cubicBezTo>
                  <a:cubicBezTo>
                    <a:pt x="1963" y="1101"/>
                    <a:pt x="1963" y="1101"/>
                    <a:pt x="1963" y="1101"/>
                  </a:cubicBezTo>
                  <a:cubicBezTo>
                    <a:pt x="2341" y="1073"/>
                    <a:pt x="2737" y="977"/>
                    <a:pt x="3142" y="814"/>
                  </a:cubicBezTo>
                  <a:cubicBezTo>
                    <a:pt x="3402" y="710"/>
                    <a:pt x="3638" y="590"/>
                    <a:pt x="3839" y="475"/>
                  </a:cubicBezTo>
                  <a:cubicBezTo>
                    <a:pt x="3839" y="463"/>
                    <a:pt x="3839" y="463"/>
                    <a:pt x="3839" y="463"/>
                  </a:cubicBezTo>
                  <a:cubicBezTo>
                    <a:pt x="3627" y="585"/>
                    <a:pt x="3391" y="704"/>
                    <a:pt x="3139" y="805"/>
                  </a:cubicBezTo>
                  <a:cubicBezTo>
                    <a:pt x="2512" y="1056"/>
                    <a:pt x="1636" y="1252"/>
                    <a:pt x="771" y="927"/>
                  </a:cubicBezTo>
                  <a:cubicBezTo>
                    <a:pt x="794" y="936"/>
                    <a:pt x="818" y="944"/>
                    <a:pt x="841" y="951"/>
                  </a:cubicBezTo>
                  <a:cubicBezTo>
                    <a:pt x="1127" y="1044"/>
                    <a:pt x="1429" y="1088"/>
                    <a:pt x="1746" y="1083"/>
                  </a:cubicBezTo>
                  <a:cubicBezTo>
                    <a:pt x="2184" y="1075"/>
                    <a:pt x="2649" y="973"/>
                    <a:pt x="3128" y="779"/>
                  </a:cubicBezTo>
                  <a:cubicBezTo>
                    <a:pt x="3380" y="677"/>
                    <a:pt x="3620" y="554"/>
                    <a:pt x="3839" y="427"/>
                  </a:cubicBezTo>
                  <a:cubicBezTo>
                    <a:pt x="3839" y="417"/>
                    <a:pt x="3839" y="417"/>
                    <a:pt x="3839" y="417"/>
                  </a:cubicBezTo>
                  <a:cubicBezTo>
                    <a:pt x="3619" y="545"/>
                    <a:pt x="3378" y="667"/>
                    <a:pt x="3125" y="770"/>
                  </a:cubicBezTo>
                  <a:cubicBezTo>
                    <a:pt x="2498" y="1024"/>
                    <a:pt x="1616" y="1227"/>
                    <a:pt x="747" y="908"/>
                  </a:cubicBezTo>
                  <a:cubicBezTo>
                    <a:pt x="764" y="914"/>
                    <a:pt x="781" y="920"/>
                    <a:pt x="798" y="926"/>
                  </a:cubicBezTo>
                  <a:cubicBezTo>
                    <a:pt x="1097" y="1023"/>
                    <a:pt x="1414" y="1066"/>
                    <a:pt x="1746" y="1056"/>
                  </a:cubicBezTo>
                  <a:cubicBezTo>
                    <a:pt x="2180" y="1043"/>
                    <a:pt x="2640" y="937"/>
                    <a:pt x="3113" y="743"/>
                  </a:cubicBezTo>
                  <a:cubicBezTo>
                    <a:pt x="3354" y="644"/>
                    <a:pt x="3599" y="522"/>
                    <a:pt x="3839" y="381"/>
                  </a:cubicBezTo>
                  <a:cubicBezTo>
                    <a:pt x="3839" y="372"/>
                    <a:pt x="3839" y="372"/>
                    <a:pt x="3839" y="372"/>
                  </a:cubicBezTo>
                  <a:cubicBezTo>
                    <a:pt x="3619" y="501"/>
                    <a:pt x="3374" y="627"/>
                    <a:pt x="3110" y="735"/>
                  </a:cubicBezTo>
                  <a:cubicBezTo>
                    <a:pt x="2483" y="993"/>
                    <a:pt x="1595" y="1204"/>
                    <a:pt x="722" y="890"/>
                  </a:cubicBezTo>
                  <a:cubicBezTo>
                    <a:pt x="732" y="894"/>
                    <a:pt x="742" y="897"/>
                    <a:pt x="752" y="900"/>
                  </a:cubicBezTo>
                  <a:cubicBezTo>
                    <a:pt x="1064" y="1002"/>
                    <a:pt x="1397" y="1045"/>
                    <a:pt x="1746" y="1029"/>
                  </a:cubicBezTo>
                  <a:cubicBezTo>
                    <a:pt x="2175" y="1010"/>
                    <a:pt x="2631" y="902"/>
                    <a:pt x="3099" y="707"/>
                  </a:cubicBezTo>
                  <a:cubicBezTo>
                    <a:pt x="3366" y="596"/>
                    <a:pt x="3615" y="467"/>
                    <a:pt x="3839" y="334"/>
                  </a:cubicBezTo>
                  <a:cubicBezTo>
                    <a:pt x="3839" y="326"/>
                    <a:pt x="3839" y="326"/>
                    <a:pt x="3839" y="326"/>
                  </a:cubicBezTo>
                  <a:cubicBezTo>
                    <a:pt x="3614" y="459"/>
                    <a:pt x="3364" y="589"/>
                    <a:pt x="3096" y="700"/>
                  </a:cubicBezTo>
                  <a:cubicBezTo>
                    <a:pt x="2260" y="1047"/>
                    <a:pt x="1470" y="1114"/>
                    <a:pt x="783" y="902"/>
                  </a:cubicBezTo>
                  <a:cubicBezTo>
                    <a:pt x="1087" y="990"/>
                    <a:pt x="1412" y="1026"/>
                    <a:pt x="1750" y="1006"/>
                  </a:cubicBezTo>
                  <a:cubicBezTo>
                    <a:pt x="2175" y="981"/>
                    <a:pt x="2623" y="868"/>
                    <a:pt x="3086" y="674"/>
                  </a:cubicBezTo>
                  <a:cubicBezTo>
                    <a:pt x="3338" y="567"/>
                    <a:pt x="3590" y="438"/>
                    <a:pt x="3839" y="288"/>
                  </a:cubicBezTo>
                  <a:cubicBezTo>
                    <a:pt x="3839" y="281"/>
                    <a:pt x="3839" y="281"/>
                    <a:pt x="3839" y="281"/>
                  </a:cubicBezTo>
                  <a:cubicBezTo>
                    <a:pt x="2970" y="808"/>
                    <a:pt x="1781" y="1246"/>
                    <a:pt x="658" y="854"/>
                  </a:cubicBezTo>
                  <a:cubicBezTo>
                    <a:pt x="997" y="963"/>
                    <a:pt x="1360" y="1006"/>
                    <a:pt x="1744" y="978"/>
                  </a:cubicBezTo>
                  <a:cubicBezTo>
                    <a:pt x="2165" y="946"/>
                    <a:pt x="2612" y="829"/>
                    <a:pt x="3069" y="635"/>
                  </a:cubicBezTo>
                  <a:cubicBezTo>
                    <a:pt x="3327" y="525"/>
                    <a:pt x="3585" y="392"/>
                    <a:pt x="3839" y="238"/>
                  </a:cubicBezTo>
                  <a:cubicBezTo>
                    <a:pt x="3839" y="232"/>
                    <a:pt x="3839" y="232"/>
                    <a:pt x="3839" y="232"/>
                  </a:cubicBezTo>
                  <a:cubicBezTo>
                    <a:pt x="2947" y="774"/>
                    <a:pt x="1715" y="1237"/>
                    <a:pt x="576" y="824"/>
                  </a:cubicBezTo>
                  <a:cubicBezTo>
                    <a:pt x="575" y="823"/>
                    <a:pt x="574" y="823"/>
                    <a:pt x="572" y="822"/>
                  </a:cubicBezTo>
                  <a:cubicBezTo>
                    <a:pt x="579" y="824"/>
                    <a:pt x="585" y="826"/>
                    <a:pt x="591" y="828"/>
                  </a:cubicBezTo>
                  <a:cubicBezTo>
                    <a:pt x="950" y="945"/>
                    <a:pt x="1338" y="986"/>
                    <a:pt x="1746" y="949"/>
                  </a:cubicBezTo>
                  <a:cubicBezTo>
                    <a:pt x="2163" y="912"/>
                    <a:pt x="2604" y="794"/>
                    <a:pt x="3055" y="600"/>
                  </a:cubicBezTo>
                  <a:cubicBezTo>
                    <a:pt x="3331" y="481"/>
                    <a:pt x="3595" y="340"/>
                    <a:pt x="3839" y="190"/>
                  </a:cubicBezTo>
                  <a:cubicBezTo>
                    <a:pt x="3839" y="185"/>
                    <a:pt x="3839" y="185"/>
                    <a:pt x="3839" y="185"/>
                  </a:cubicBezTo>
                  <a:cubicBezTo>
                    <a:pt x="2929" y="745"/>
                    <a:pt x="1727" y="1186"/>
                    <a:pt x="607" y="829"/>
                  </a:cubicBezTo>
                  <a:cubicBezTo>
                    <a:pt x="758" y="873"/>
                    <a:pt x="914" y="904"/>
                    <a:pt x="1073" y="922"/>
                  </a:cubicBezTo>
                  <a:cubicBezTo>
                    <a:pt x="1288" y="946"/>
                    <a:pt x="1515" y="945"/>
                    <a:pt x="1746" y="921"/>
                  </a:cubicBezTo>
                  <a:cubicBezTo>
                    <a:pt x="2159" y="878"/>
                    <a:pt x="2594" y="757"/>
                    <a:pt x="3040" y="563"/>
                  </a:cubicBezTo>
                  <a:cubicBezTo>
                    <a:pt x="3235" y="478"/>
                    <a:pt x="3432" y="379"/>
                    <a:pt x="3627" y="268"/>
                  </a:cubicBezTo>
                  <a:cubicBezTo>
                    <a:pt x="3698" y="228"/>
                    <a:pt x="3768" y="186"/>
                    <a:pt x="3839" y="142"/>
                  </a:cubicBezTo>
                  <a:cubicBezTo>
                    <a:pt x="3839" y="139"/>
                    <a:pt x="3839" y="139"/>
                    <a:pt x="3839" y="139"/>
                  </a:cubicBezTo>
                  <a:cubicBezTo>
                    <a:pt x="2931" y="698"/>
                    <a:pt x="1735" y="1146"/>
                    <a:pt x="626" y="833"/>
                  </a:cubicBezTo>
                  <a:cubicBezTo>
                    <a:pt x="976" y="922"/>
                    <a:pt x="1352" y="944"/>
                    <a:pt x="1746" y="896"/>
                  </a:cubicBezTo>
                  <a:cubicBezTo>
                    <a:pt x="2155" y="847"/>
                    <a:pt x="2586" y="723"/>
                    <a:pt x="3026" y="529"/>
                  </a:cubicBezTo>
                  <a:cubicBezTo>
                    <a:pt x="3298" y="409"/>
                    <a:pt x="3570" y="264"/>
                    <a:pt x="3839" y="96"/>
                  </a:cubicBezTo>
                  <a:cubicBezTo>
                    <a:pt x="3839" y="93"/>
                    <a:pt x="3839" y="93"/>
                    <a:pt x="3839" y="93"/>
                  </a:cubicBezTo>
                  <a:cubicBezTo>
                    <a:pt x="2930" y="661"/>
                    <a:pt x="1756" y="1107"/>
                    <a:pt x="652" y="837"/>
                  </a:cubicBezTo>
                  <a:cubicBezTo>
                    <a:pt x="690" y="845"/>
                    <a:pt x="728" y="852"/>
                    <a:pt x="766" y="859"/>
                  </a:cubicBezTo>
                  <a:cubicBezTo>
                    <a:pt x="872" y="877"/>
                    <a:pt x="982" y="890"/>
                    <a:pt x="1092" y="896"/>
                  </a:cubicBezTo>
                  <a:cubicBezTo>
                    <a:pt x="1302" y="909"/>
                    <a:pt x="1522" y="899"/>
                    <a:pt x="1746" y="868"/>
                  </a:cubicBezTo>
                  <a:cubicBezTo>
                    <a:pt x="2151" y="813"/>
                    <a:pt x="2577" y="686"/>
                    <a:pt x="3012" y="492"/>
                  </a:cubicBezTo>
                  <a:cubicBezTo>
                    <a:pt x="3205" y="406"/>
                    <a:pt x="3401" y="306"/>
                    <a:pt x="3595" y="194"/>
                  </a:cubicBezTo>
                  <a:cubicBezTo>
                    <a:pt x="3676" y="147"/>
                    <a:pt x="3758" y="98"/>
                    <a:pt x="3839" y="47"/>
                  </a:cubicBezTo>
                  <a:cubicBezTo>
                    <a:pt x="3839" y="44"/>
                    <a:pt x="3839" y="44"/>
                    <a:pt x="3839" y="44"/>
                  </a:cubicBezTo>
                  <a:cubicBezTo>
                    <a:pt x="2937" y="610"/>
                    <a:pt x="1783" y="1062"/>
                    <a:pt x="690" y="843"/>
                  </a:cubicBezTo>
                  <a:cubicBezTo>
                    <a:pt x="1024" y="901"/>
                    <a:pt x="1378" y="900"/>
                    <a:pt x="1746" y="8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sp>
          <p:nvSpPr>
            <p:cNvPr id="1342" name="Szabadkézi sokszög 332"/>
            <p:cNvSpPr>
              <a:spLocks/>
            </p:cNvSpPr>
            <p:nvPr/>
          </p:nvSpPr>
          <p:spPr bwMode="auto">
            <a:xfrm>
              <a:off x="3201988" y="6656388"/>
              <a:ext cx="825500" cy="203200"/>
            </a:xfrm>
            <a:custGeom>
              <a:avLst/>
              <a:gdLst>
                <a:gd name="T0" fmla="*/ 0 w 260"/>
                <a:gd name="T1" fmla="*/ 0 h 64"/>
                <a:gd name="T2" fmla="*/ 196 w 260"/>
                <a:gd name="T3" fmla="*/ 64 h 64"/>
                <a:gd name="T4" fmla="*/ 260 w 260"/>
                <a:gd name="T5" fmla="*/ 64 h 64"/>
                <a:gd name="T6" fmla="*/ 0 w 260"/>
                <a:gd name="T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0" h="64">
                  <a:moveTo>
                    <a:pt x="0" y="0"/>
                  </a:moveTo>
                  <a:cubicBezTo>
                    <a:pt x="196" y="64"/>
                    <a:pt x="196" y="64"/>
                    <a:pt x="196" y="64"/>
                  </a:cubicBezTo>
                  <a:cubicBezTo>
                    <a:pt x="260" y="64"/>
                    <a:pt x="260" y="64"/>
                    <a:pt x="260" y="64"/>
                  </a:cubicBezTo>
                  <a:cubicBezTo>
                    <a:pt x="150" y="44"/>
                    <a:pt x="63" y="2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</p:grp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2412" y="685800"/>
            <a:ext cx="9144000" cy="2895600"/>
          </a:xfrm>
        </p:spPr>
        <p:txBody>
          <a:bodyPr lIns="0" anchor="b">
            <a:noAutofit/>
          </a:bodyPr>
          <a:lstStyle>
            <a:lvl1pPr algn="l" latinLnBrk="0">
              <a:lnSpc>
                <a:spcPct val="90000"/>
              </a:lnSpc>
              <a:defRPr lang="hu-HU" sz="6600" b="1">
                <a:solidFill>
                  <a:schemeClr val="tx1"/>
                </a:solidFill>
                <a:effectLst>
                  <a:outerShdw blurRad="50800" dist="25400" dir="2700000" algn="br" rotWithShape="0">
                    <a:schemeClr val="bg2">
                      <a:lumMod val="50000"/>
                      <a:alpha val="50000"/>
                    </a:scheme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2412" y="3657599"/>
            <a:ext cx="9144000" cy="1319214"/>
          </a:xfrm>
        </p:spPr>
        <p:txBody>
          <a:bodyPr lIns="0">
            <a:noAutofit/>
          </a:bodyPr>
          <a:lstStyle>
            <a:lvl1pPr marL="0" indent="0" algn="l" latinLnBrk="0">
              <a:buNone/>
              <a:defRPr lang="hu-HU" sz="2800" cap="all" baseline="0">
                <a:solidFill>
                  <a:schemeClr val="tx1"/>
                </a:solidFill>
                <a:effectLst>
                  <a:outerShdw blurRad="50800" dist="25400" dir="2700000" algn="tr" rotWithShape="0">
                    <a:schemeClr val="bg2">
                      <a:lumMod val="50000"/>
                      <a:alpha val="50000"/>
                    </a:schemeClr>
                  </a:outerShdw>
                </a:effectLst>
                <a:latin typeface="+mj-lt"/>
              </a:defRPr>
            </a:lvl1pPr>
            <a:lvl2pPr marL="457200" indent="0" algn="ctr" latinLnBrk="0">
              <a:buNone/>
              <a:defRPr lang="hu-HU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hu-HU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hu-HU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hu-HU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hu-HU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hu-HU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hu-HU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hu-H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 latinLnBrk="0">
              <a:defRPr lang="hu-HU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8A9A34-0C1B-4B4C-99AC-C263E6E99C38}" type="datetime1">
              <a:rPr lang="hu-HU" smtClean="0"/>
              <a:pPr/>
              <a:t>2018. 07. 17.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197001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2628" y="274638"/>
            <a:ext cx="2628215" cy="5897562"/>
          </a:xfrm>
        </p:spPr>
        <p:txBody>
          <a:bodyPr vert="eaVert"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7982" y="274638"/>
            <a:ext cx="7732286" cy="5897562"/>
          </a:xfrm>
        </p:spPr>
        <p:txBody>
          <a:bodyPr vert="eaVert"/>
          <a:lstStyle>
            <a:lvl5pPr latinLnBrk="0">
              <a:defRPr lang="hu-HU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  <a:p>
            <a:pPr lvl="4"/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E691E6-0768-49D3-84B5-3280D70194AF}" type="datetime1">
              <a:rPr lang="hu-HU" smtClean="0"/>
              <a:pPr/>
              <a:t>2018. 07. 17.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24405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442" y="244476"/>
            <a:ext cx="11177322" cy="14319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117309" y="1905000"/>
            <a:ext cx="5235270" cy="41910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555726" y="1905000"/>
            <a:ext cx="5235270" cy="41910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1117310" y="6245225"/>
            <a:ext cx="2535106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4570809" y="6245225"/>
            <a:ext cx="3859795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9247425" y="6245225"/>
            <a:ext cx="2535106" cy="476250"/>
          </a:xfrm>
        </p:spPr>
        <p:txBody>
          <a:bodyPr/>
          <a:lstStyle>
            <a:lvl1pPr>
              <a:defRPr/>
            </a:lvl1pPr>
          </a:lstStyle>
          <a:p>
            <a:fld id="{D7C34210-C460-4E58-AD72-52C2A4EB7784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844FB9-1AC4-4B58-9501-F6653B7DCC0C}" type="datetime1">
              <a:rPr lang="hu-HU" smtClean="0"/>
              <a:pPr/>
              <a:t>2018. 07. 17.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8EBC-E876-4F75-A8E2-294E580032CD}" type="slidenum">
              <a:rPr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98401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2412" y="1676400"/>
            <a:ext cx="9144000" cy="3200400"/>
          </a:xfrm>
        </p:spPr>
        <p:txBody>
          <a:bodyPr lIns="0" anchor="b">
            <a:noAutofit/>
          </a:bodyPr>
          <a:lstStyle>
            <a:lvl1pPr algn="l" latinLnBrk="0">
              <a:defRPr lang="hu-HU" sz="6600" b="1" cap="none" baseline="0">
                <a:solidFill>
                  <a:schemeClr val="tx1"/>
                </a:solidFill>
                <a:effectLst>
                  <a:outerShdw blurRad="50800" dist="25400" dir="2700000" algn="br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9144000" cy="982980"/>
          </a:xfrm>
        </p:spPr>
        <p:txBody>
          <a:bodyPr lIns="0" anchor="t">
            <a:normAutofit/>
          </a:bodyPr>
          <a:lstStyle>
            <a:lvl1pPr marL="0" indent="0" latinLnBrk="0">
              <a:buNone/>
              <a:defRPr lang="hu-HU" sz="2800" cap="all" baseline="0">
                <a:solidFill>
                  <a:schemeClr val="tx1"/>
                </a:solidFill>
                <a:effectLst>
                  <a:outerShdw blurRad="50800" dist="25400" dir="2700000" algn="tr" rotWithShape="0">
                    <a:schemeClr val="bg2">
                      <a:lumMod val="50000"/>
                      <a:alpha val="50000"/>
                    </a:schemeClr>
                  </a:outerShdw>
                </a:effectLst>
                <a:latin typeface="+mj-lt"/>
              </a:defRPr>
            </a:lvl1pPr>
            <a:lvl2pPr marL="457200" indent="0" latinLnBrk="0">
              <a:buNone/>
              <a:defRPr lang="hu-HU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hu-HU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hu-HU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hu-HU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hu-HU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hu-HU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hu-HU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hu-HU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B93897-B407-4D9F-83B7-D5238482BC4E}" type="datetime1">
              <a:rPr lang="hu-HU" smtClean="0"/>
              <a:pPr/>
              <a:t>2018. 07. 17.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7942-5B1B-4E74-B3CD-25BF9B0ABE25}" type="slidenum">
              <a:rPr/>
              <a:pPr/>
              <a:t>‹#›</a:t>
            </a:fld>
            <a:endParaRPr lang="hu-H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522413" y="1828800"/>
            <a:ext cx="4480560" cy="4191000"/>
          </a:xfrm>
        </p:spPr>
        <p:txBody>
          <a:bodyPr/>
          <a:lstStyle>
            <a:lvl1pPr latinLnBrk="0">
              <a:defRPr lang="hu-HU" sz="2399"/>
            </a:lvl1pPr>
            <a:lvl2pPr latinLnBrk="0">
              <a:defRPr lang="hu-HU" sz="2200"/>
            </a:lvl2pPr>
            <a:lvl3pPr latinLnBrk="0">
              <a:defRPr lang="hu-HU" sz="1799"/>
            </a:lvl3pPr>
            <a:lvl4pPr latinLnBrk="0">
              <a:defRPr lang="hu-HU" sz="1600"/>
            </a:lvl4pPr>
            <a:lvl5pPr latinLnBrk="0">
              <a:defRPr lang="hu-HU" sz="1600"/>
            </a:lvl5pPr>
            <a:lvl6pPr latinLnBrk="0">
              <a:defRPr lang="hu-HU" sz="1799"/>
            </a:lvl6pPr>
            <a:lvl7pPr latinLnBrk="0">
              <a:defRPr lang="hu-HU" sz="1799"/>
            </a:lvl7pPr>
            <a:lvl8pPr latinLnBrk="0">
              <a:defRPr lang="hu-HU" sz="1799"/>
            </a:lvl8pPr>
            <a:lvl9pPr latinLnBrk="0">
              <a:defRPr lang="hu-HU" sz="1799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85853" y="1828800"/>
            <a:ext cx="4480560" cy="4191000"/>
          </a:xfrm>
        </p:spPr>
        <p:txBody>
          <a:bodyPr/>
          <a:lstStyle>
            <a:lvl1pPr latinLnBrk="0">
              <a:defRPr lang="hu-HU" sz="2399"/>
            </a:lvl1pPr>
            <a:lvl2pPr latinLnBrk="0">
              <a:defRPr lang="hu-HU" sz="2200"/>
            </a:lvl2pPr>
            <a:lvl3pPr latinLnBrk="0">
              <a:defRPr lang="hu-HU" sz="1799"/>
            </a:lvl3pPr>
            <a:lvl4pPr latinLnBrk="0">
              <a:defRPr lang="hu-HU" sz="1600"/>
            </a:lvl4pPr>
            <a:lvl5pPr latinLnBrk="0">
              <a:defRPr lang="hu-HU" sz="1600"/>
            </a:lvl5pPr>
            <a:lvl6pPr latinLnBrk="0">
              <a:defRPr lang="hu-HU" sz="1799"/>
            </a:lvl6pPr>
            <a:lvl7pPr latinLnBrk="0">
              <a:defRPr lang="hu-HU" sz="1799"/>
            </a:lvl7pPr>
            <a:lvl8pPr latinLnBrk="0">
              <a:defRPr lang="hu-HU" sz="1799"/>
            </a:lvl8pPr>
            <a:lvl9pPr latinLnBrk="0">
              <a:defRPr lang="hu-HU" sz="1799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20C1F8-BAAF-465C-9E4D-823D53522490}" type="datetime1">
              <a:rPr lang="hu-HU" smtClean="0"/>
              <a:pPr/>
              <a:t>2018. 07. 17.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148327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522413" y="1828800"/>
            <a:ext cx="4480560" cy="838200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0"/>
              </a:spcBef>
              <a:buNone/>
              <a:defRPr lang="hu-HU" sz="2600" b="0" cap="all" baseline="0"/>
            </a:lvl1pPr>
            <a:lvl2pPr marL="457063" indent="0" latinLnBrk="0">
              <a:buNone/>
              <a:defRPr lang="hu-HU" sz="1999" b="1"/>
            </a:lvl2pPr>
            <a:lvl3pPr marL="914126" indent="0" latinLnBrk="0">
              <a:buNone/>
              <a:defRPr lang="hu-HU" sz="1799" b="1"/>
            </a:lvl3pPr>
            <a:lvl4pPr marL="1371189" indent="0" latinLnBrk="0">
              <a:buNone/>
              <a:defRPr lang="hu-HU" sz="1600" b="1"/>
            </a:lvl4pPr>
            <a:lvl5pPr marL="1828251" indent="0" latinLnBrk="0">
              <a:buNone/>
              <a:defRPr lang="hu-HU" sz="1600" b="1"/>
            </a:lvl5pPr>
            <a:lvl6pPr marL="2285314" indent="0" latinLnBrk="0">
              <a:buNone/>
              <a:defRPr lang="hu-HU" sz="1600" b="1"/>
            </a:lvl6pPr>
            <a:lvl7pPr marL="2742377" indent="0" latinLnBrk="0">
              <a:buNone/>
              <a:defRPr lang="hu-HU" sz="1600" b="1"/>
            </a:lvl7pPr>
            <a:lvl8pPr marL="3199440" indent="0" latinLnBrk="0">
              <a:buNone/>
              <a:defRPr lang="hu-HU" sz="1600" b="1"/>
            </a:lvl8pPr>
            <a:lvl9pPr marL="3656503" indent="0" latinLnBrk="0">
              <a:buNone/>
              <a:defRPr lang="hu-HU"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80560" cy="3276600"/>
          </a:xfrm>
        </p:spPr>
        <p:txBody>
          <a:bodyPr/>
          <a:lstStyle>
            <a:lvl1pPr latinLnBrk="0">
              <a:defRPr lang="hu-HU" sz="2399"/>
            </a:lvl1pPr>
            <a:lvl2pPr latinLnBrk="0">
              <a:defRPr lang="hu-HU" sz="2200"/>
            </a:lvl2pPr>
            <a:lvl3pPr latinLnBrk="0">
              <a:defRPr lang="hu-HU" sz="1799"/>
            </a:lvl3pPr>
            <a:lvl4pPr latinLnBrk="0">
              <a:defRPr lang="hu-HU" sz="1600"/>
            </a:lvl4pPr>
            <a:lvl5pPr latinLnBrk="0">
              <a:defRPr lang="hu-HU" sz="1600"/>
            </a:lvl5pPr>
            <a:lvl6pPr latinLnBrk="0">
              <a:defRPr lang="hu-HU" sz="1600"/>
            </a:lvl6pPr>
            <a:lvl7pPr latinLnBrk="0">
              <a:defRPr lang="hu-HU" sz="1600"/>
            </a:lvl7pPr>
            <a:lvl8pPr latinLnBrk="0">
              <a:defRPr lang="hu-HU" sz="1600"/>
            </a:lvl8pPr>
            <a:lvl9pPr latinLnBrk="0">
              <a:defRPr lang="hu-HU"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85853" y="1828800"/>
            <a:ext cx="4480560" cy="838200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0"/>
              </a:spcBef>
              <a:buNone/>
              <a:defRPr lang="hu-HU" sz="2600" b="0" cap="all" baseline="0"/>
            </a:lvl1pPr>
            <a:lvl2pPr marL="457063" indent="0" latinLnBrk="0">
              <a:buNone/>
              <a:defRPr lang="hu-HU" sz="1999" b="1"/>
            </a:lvl2pPr>
            <a:lvl3pPr marL="914126" indent="0" latinLnBrk="0">
              <a:buNone/>
              <a:defRPr lang="hu-HU" sz="1799" b="1"/>
            </a:lvl3pPr>
            <a:lvl4pPr marL="1371189" indent="0" latinLnBrk="0">
              <a:buNone/>
              <a:defRPr lang="hu-HU" sz="1600" b="1"/>
            </a:lvl4pPr>
            <a:lvl5pPr marL="1828251" indent="0" latinLnBrk="0">
              <a:buNone/>
              <a:defRPr lang="hu-HU" sz="1600" b="1"/>
            </a:lvl5pPr>
            <a:lvl6pPr marL="2285314" indent="0" latinLnBrk="0">
              <a:buNone/>
              <a:defRPr lang="hu-HU" sz="1600" b="1"/>
            </a:lvl6pPr>
            <a:lvl7pPr marL="2742377" indent="0" latinLnBrk="0">
              <a:buNone/>
              <a:defRPr lang="hu-HU" sz="1600" b="1"/>
            </a:lvl7pPr>
            <a:lvl8pPr marL="3199440" indent="0" latinLnBrk="0">
              <a:buNone/>
              <a:defRPr lang="hu-HU" sz="1600" b="1"/>
            </a:lvl8pPr>
            <a:lvl9pPr marL="3656503" indent="0" latinLnBrk="0">
              <a:buNone/>
              <a:defRPr lang="hu-HU"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85853" y="2743200"/>
            <a:ext cx="4480560" cy="3276600"/>
          </a:xfrm>
        </p:spPr>
        <p:txBody>
          <a:bodyPr/>
          <a:lstStyle>
            <a:lvl1pPr latinLnBrk="0">
              <a:defRPr lang="hu-HU" sz="2399"/>
            </a:lvl1pPr>
            <a:lvl2pPr latinLnBrk="0">
              <a:defRPr lang="hu-HU" sz="2200"/>
            </a:lvl2pPr>
            <a:lvl3pPr latinLnBrk="0">
              <a:defRPr lang="hu-HU" sz="1799"/>
            </a:lvl3pPr>
            <a:lvl4pPr latinLnBrk="0">
              <a:defRPr lang="hu-HU" sz="1600"/>
            </a:lvl4pPr>
            <a:lvl5pPr latinLnBrk="0">
              <a:defRPr lang="hu-HU" sz="1600"/>
            </a:lvl5pPr>
            <a:lvl6pPr latinLnBrk="0">
              <a:defRPr lang="hu-HU" sz="1600"/>
            </a:lvl6pPr>
            <a:lvl7pPr latinLnBrk="0">
              <a:defRPr lang="hu-HU" sz="1600"/>
            </a:lvl7pPr>
            <a:lvl8pPr latinLnBrk="0">
              <a:defRPr lang="hu-HU" sz="1600"/>
            </a:lvl8pPr>
            <a:lvl9pPr latinLnBrk="0">
              <a:defRPr lang="hu-HU"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09783A-B146-45AF-98E9-CE82BE20F3EB}" type="datetime1">
              <a:rPr lang="hu-HU" smtClean="0"/>
              <a:pPr/>
              <a:t>2018. 07. 17.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lang="hu-HU" dirty="0"/>
          </a:p>
        </p:txBody>
      </p:sp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xmlns="" val="826328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2413" y="402276"/>
            <a:ext cx="9144000" cy="1160462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240" name="Dátum helye 23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B222B5-EF5B-47C8-A72B-D07629AC4FE2}" type="datetime1">
              <a:rPr lang="hu-HU" smtClean="0"/>
              <a:pPr/>
              <a:t>2018. 07. 17.</a:t>
            </a:fld>
            <a:endParaRPr lang="hu-HU" dirty="0"/>
          </a:p>
        </p:txBody>
      </p:sp>
      <p:sp>
        <p:nvSpPr>
          <p:cNvPr id="241" name="Élőláb helye 24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242" name="Dia számának helye 2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7942-5B1B-4E74-B3CD-25BF9B0ABE25}" type="slidenum">
              <a:rPr/>
              <a:pPr/>
              <a:t>‹#›</a:t>
            </a:fld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B36496-DF88-40D8-8BDA-34274BDD88A2}" type="datetime1">
              <a:rPr lang="hu-HU" smtClean="0"/>
              <a:pPr/>
              <a:t>2018. 07. 17.</a:t>
            </a:fld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7942-5B1B-4E74-B3CD-25BF9B0ABE25}" type="slidenum">
              <a:rPr/>
              <a:pPr/>
              <a:t>‹#›</a:t>
            </a:fld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5214" y="741872"/>
            <a:ext cx="4190998" cy="2687128"/>
          </a:xfrm>
        </p:spPr>
        <p:txBody>
          <a:bodyPr anchor="b">
            <a:normAutofit/>
          </a:bodyPr>
          <a:lstStyle>
            <a:lvl1pPr algn="l" latinLnBrk="0">
              <a:defRPr lang="hu-HU" sz="4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61012" y="761999"/>
            <a:ext cx="5562601" cy="5257801"/>
          </a:xfrm>
        </p:spPr>
        <p:txBody>
          <a:bodyPr>
            <a:normAutofit/>
          </a:bodyPr>
          <a:lstStyle>
            <a:lvl1pPr latinLnBrk="0">
              <a:defRPr lang="hu-HU" sz="2400"/>
            </a:lvl1pPr>
            <a:lvl2pPr latinLnBrk="0">
              <a:defRPr lang="hu-HU" sz="2200"/>
            </a:lvl2pPr>
            <a:lvl3pPr latinLnBrk="0">
              <a:defRPr lang="hu-HU" sz="1800"/>
            </a:lvl3pPr>
            <a:lvl4pPr latinLnBrk="0">
              <a:defRPr lang="hu-HU" sz="1600"/>
            </a:lvl4pPr>
            <a:lvl5pPr latinLnBrk="0">
              <a:defRPr lang="hu-HU" sz="1600"/>
            </a:lvl5pPr>
            <a:lvl6pPr latinLnBrk="0">
              <a:defRPr lang="hu-HU" sz="1600"/>
            </a:lvl6pPr>
            <a:lvl7pPr latinLnBrk="0">
              <a:defRPr lang="hu-HU" sz="1600"/>
            </a:lvl7pPr>
            <a:lvl8pPr latinLnBrk="0">
              <a:defRPr lang="hu-HU" sz="1600"/>
            </a:lvl8pPr>
            <a:lvl9pPr latinLnBrk="0">
              <a:defRPr lang="hu-HU"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065214" y="3581400"/>
            <a:ext cx="4190998" cy="2438400"/>
          </a:xfrm>
        </p:spPr>
        <p:txBody>
          <a:bodyPr>
            <a:normAutofit/>
          </a:bodyPr>
          <a:lstStyle>
            <a:lvl1pPr marL="0" indent="0" latinLnBrk="0">
              <a:spcBef>
                <a:spcPts val="1800"/>
              </a:spcBef>
              <a:buNone/>
              <a:defRPr lang="hu-HU" sz="2400"/>
            </a:lvl1pPr>
            <a:lvl2pPr marL="457200" indent="0" latinLnBrk="0">
              <a:buNone/>
              <a:defRPr lang="hu-HU" sz="1200"/>
            </a:lvl2pPr>
            <a:lvl3pPr marL="914400" indent="0" latinLnBrk="0">
              <a:buNone/>
              <a:defRPr lang="hu-HU" sz="1000"/>
            </a:lvl3pPr>
            <a:lvl4pPr marL="1371600" indent="0" latinLnBrk="0">
              <a:buNone/>
              <a:defRPr lang="hu-HU" sz="900"/>
            </a:lvl4pPr>
            <a:lvl5pPr marL="1828800" indent="0" latinLnBrk="0">
              <a:buNone/>
              <a:defRPr lang="hu-HU" sz="900"/>
            </a:lvl5pPr>
            <a:lvl6pPr marL="2286000" indent="0" latinLnBrk="0">
              <a:buNone/>
              <a:defRPr lang="hu-HU" sz="900"/>
            </a:lvl6pPr>
            <a:lvl7pPr marL="2743200" indent="0" latinLnBrk="0">
              <a:buNone/>
              <a:defRPr lang="hu-HU" sz="900"/>
            </a:lvl7pPr>
            <a:lvl8pPr marL="3200400" indent="0" latinLnBrk="0">
              <a:buNone/>
              <a:defRPr lang="hu-HU" sz="900"/>
            </a:lvl8pPr>
            <a:lvl9pPr marL="3657600" indent="0" latinLnBrk="0">
              <a:buNone/>
              <a:defRPr lang="hu-HU"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70DBC9-709E-413E-99DE-90C31E3716AD}" type="datetime1">
              <a:rPr lang="hu-HU" smtClean="0"/>
              <a:pPr/>
              <a:t>2018. 07. 17.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FEA86-1680-48AE-B31F-3E3431F3A323}" type="slidenum">
              <a:rPr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2984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5212" y="741872"/>
            <a:ext cx="4190999" cy="2687128"/>
          </a:xfrm>
        </p:spPr>
        <p:txBody>
          <a:bodyPr anchor="b">
            <a:normAutofit/>
          </a:bodyPr>
          <a:lstStyle>
            <a:lvl1pPr algn="l" latinLnBrk="0">
              <a:defRPr lang="hu-HU" sz="4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őrzője 2"/>
          <p:cNvSpPr>
            <a:spLocks noGrp="1"/>
          </p:cNvSpPr>
          <p:nvPr>
            <p:ph type="pic" idx="1"/>
          </p:nvPr>
        </p:nvSpPr>
        <p:spPr>
          <a:xfrm>
            <a:off x="5561013" y="762000"/>
            <a:ext cx="5562600" cy="5257800"/>
          </a:xfrm>
          <a:solidFill>
            <a:schemeClr val="bg2">
              <a:lumMod val="75000"/>
            </a:schemeClr>
          </a:solidFill>
          <a:ln w="50800">
            <a:noFill/>
            <a:miter lim="800000"/>
          </a:ln>
          <a:effectLst>
            <a:outerShdw blurRad="114300" dist="38100" dir="2700000" algn="t" rotWithShape="0">
              <a:prstClr val="black">
                <a:alpha val="42000"/>
              </a:prstClr>
            </a:outerShdw>
          </a:effectLst>
        </p:spPr>
        <p:txBody>
          <a:bodyPr>
            <a:normAutofit/>
          </a:bodyPr>
          <a:lstStyle>
            <a:lvl1pPr marL="0" indent="0" algn="ctr" latinLnBrk="0">
              <a:buNone/>
              <a:defRPr lang="hu-HU" sz="2400">
                <a:solidFill>
                  <a:schemeClr val="tx1"/>
                </a:solidFill>
                <a:effectLst/>
              </a:defRPr>
            </a:lvl1pPr>
            <a:lvl2pPr marL="457200" indent="0" latinLnBrk="0">
              <a:buNone/>
              <a:defRPr lang="hu-HU" sz="2800"/>
            </a:lvl2pPr>
            <a:lvl3pPr marL="914400" indent="0" latinLnBrk="0">
              <a:buNone/>
              <a:defRPr lang="hu-HU" sz="2400"/>
            </a:lvl3pPr>
            <a:lvl4pPr marL="1371600" indent="0" latinLnBrk="0">
              <a:buNone/>
              <a:defRPr lang="hu-HU" sz="2000"/>
            </a:lvl4pPr>
            <a:lvl5pPr marL="1828800" indent="0" latinLnBrk="0">
              <a:buNone/>
              <a:defRPr lang="hu-HU" sz="2000"/>
            </a:lvl5pPr>
            <a:lvl6pPr marL="2286000" indent="0" latinLnBrk="0">
              <a:buNone/>
              <a:defRPr lang="hu-HU" sz="2000"/>
            </a:lvl6pPr>
            <a:lvl7pPr marL="2743200" indent="0" latinLnBrk="0">
              <a:buNone/>
              <a:defRPr lang="hu-HU" sz="2000"/>
            </a:lvl7pPr>
            <a:lvl8pPr marL="3200400" indent="0" latinLnBrk="0">
              <a:buNone/>
              <a:defRPr lang="hu-HU" sz="2000"/>
            </a:lvl8pPr>
            <a:lvl9pPr marL="3657600" indent="0" latinLnBrk="0">
              <a:buNone/>
              <a:defRPr lang="hu-HU" sz="2000"/>
            </a:lvl9pPr>
          </a:lstStyle>
          <a:p>
            <a:r>
              <a:rPr lang="hu-HU" dirty="0"/>
              <a:t>Kép hozzáadásához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065212" y="3581400"/>
            <a:ext cx="4190999" cy="2438400"/>
          </a:xfrm>
        </p:spPr>
        <p:txBody>
          <a:bodyPr>
            <a:normAutofit/>
          </a:bodyPr>
          <a:lstStyle>
            <a:lvl1pPr marL="0" indent="0" latinLnBrk="0">
              <a:spcBef>
                <a:spcPts val="1800"/>
              </a:spcBef>
              <a:buNone/>
              <a:defRPr lang="hu-HU" sz="2400"/>
            </a:lvl1pPr>
            <a:lvl2pPr marL="457200" indent="0" latinLnBrk="0">
              <a:buNone/>
              <a:defRPr lang="hu-HU" sz="1200"/>
            </a:lvl2pPr>
            <a:lvl3pPr marL="914400" indent="0" latinLnBrk="0">
              <a:buNone/>
              <a:defRPr lang="hu-HU" sz="1000"/>
            </a:lvl3pPr>
            <a:lvl4pPr marL="1371600" indent="0" latinLnBrk="0">
              <a:buNone/>
              <a:defRPr lang="hu-HU" sz="900"/>
            </a:lvl4pPr>
            <a:lvl5pPr marL="1828800" indent="0" latinLnBrk="0">
              <a:buNone/>
              <a:defRPr lang="hu-HU" sz="900"/>
            </a:lvl5pPr>
            <a:lvl6pPr marL="2286000" indent="0" latinLnBrk="0">
              <a:buNone/>
              <a:defRPr lang="hu-HU" sz="900"/>
            </a:lvl6pPr>
            <a:lvl7pPr marL="2743200" indent="0" latinLnBrk="0">
              <a:buNone/>
              <a:defRPr lang="hu-HU" sz="900"/>
            </a:lvl7pPr>
            <a:lvl8pPr marL="3200400" indent="0" latinLnBrk="0">
              <a:buNone/>
              <a:defRPr lang="hu-HU" sz="900"/>
            </a:lvl8pPr>
            <a:lvl9pPr marL="3657600" indent="0" latinLnBrk="0">
              <a:buNone/>
              <a:defRPr lang="hu-HU"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6" name="Dátum helye 8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DA2DAF-3963-4FB3-9BF4-082FF405595A}" type="datetime1">
              <a:rPr lang="hu-HU" smtClean="0"/>
              <a:pPr/>
              <a:t>2018. 07. 17.</a:t>
            </a:fld>
            <a:endParaRPr lang="hu-HU" dirty="0"/>
          </a:p>
        </p:txBody>
      </p:sp>
      <p:sp>
        <p:nvSpPr>
          <p:cNvPr id="87" name="Élőláb helye 8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0" name="Dia számának helye 8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7942-5B1B-4E74-B3CD-25BF9B0ABE25}" type="slidenum">
              <a:rPr/>
              <a:pPr/>
              <a:t>‹#›</a:t>
            </a:fld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zabadkézi sokszög 330"/>
          <p:cNvSpPr>
            <a:spLocks/>
          </p:cNvSpPr>
          <p:nvPr/>
        </p:nvSpPr>
        <p:spPr bwMode="auto">
          <a:xfrm>
            <a:off x="0" y="5525050"/>
            <a:ext cx="12198033" cy="1331045"/>
          </a:xfrm>
          <a:custGeom>
            <a:avLst/>
            <a:gdLst/>
            <a:ahLst/>
            <a:cxnLst/>
            <a:rect l="l" t="t" r="r" b="b"/>
            <a:pathLst>
              <a:path w="12198033" h="1331045">
                <a:moveTo>
                  <a:pt x="12198033" y="1196494"/>
                </a:moveTo>
                <a:lnTo>
                  <a:pt x="12198033" y="1227876"/>
                </a:lnTo>
                <a:lnTo>
                  <a:pt x="11731068" y="1331045"/>
                </a:lnTo>
                <a:lnTo>
                  <a:pt x="11571667" y="1331045"/>
                </a:lnTo>
                <a:cubicBezTo>
                  <a:pt x="11784654" y="1288747"/>
                  <a:pt x="11993493" y="1243425"/>
                  <a:pt x="12198033" y="1196494"/>
                </a:cubicBezTo>
                <a:close/>
                <a:moveTo>
                  <a:pt x="12198033" y="1079784"/>
                </a:moveTo>
                <a:lnTo>
                  <a:pt x="12198033" y="1108141"/>
                </a:lnTo>
                <a:cubicBezTo>
                  <a:pt x="11849183" y="1191043"/>
                  <a:pt x="11502302" y="1266003"/>
                  <a:pt x="11157281" y="1331045"/>
                </a:cubicBezTo>
                <a:lnTo>
                  <a:pt x="10998330" y="1331045"/>
                </a:lnTo>
                <a:cubicBezTo>
                  <a:pt x="11412550" y="1255509"/>
                  <a:pt x="11813177" y="1170340"/>
                  <a:pt x="12198033" y="1079784"/>
                </a:cubicBezTo>
                <a:close/>
                <a:moveTo>
                  <a:pt x="12198033" y="961224"/>
                </a:moveTo>
                <a:lnTo>
                  <a:pt x="12198033" y="986997"/>
                </a:lnTo>
                <a:cubicBezTo>
                  <a:pt x="11645354" y="1122020"/>
                  <a:pt x="11097391" y="1237456"/>
                  <a:pt x="10554898" y="1331045"/>
                </a:cubicBezTo>
                <a:lnTo>
                  <a:pt x="10390409" y="1331045"/>
                </a:lnTo>
                <a:cubicBezTo>
                  <a:pt x="11023530" y="1226457"/>
                  <a:pt x="11628699" y="1099423"/>
                  <a:pt x="12198033" y="961224"/>
                </a:cubicBezTo>
                <a:close/>
                <a:moveTo>
                  <a:pt x="12198033" y="841023"/>
                </a:moveTo>
                <a:lnTo>
                  <a:pt x="12198033" y="866683"/>
                </a:lnTo>
                <a:cubicBezTo>
                  <a:pt x="11424787" y="1060536"/>
                  <a:pt x="10660468" y="1216046"/>
                  <a:pt x="9908372" y="1331045"/>
                </a:cubicBezTo>
                <a:lnTo>
                  <a:pt x="9738431" y="1331045"/>
                </a:lnTo>
                <a:cubicBezTo>
                  <a:pt x="10544680" y="1212098"/>
                  <a:pt x="11365537" y="1048753"/>
                  <a:pt x="12198033" y="841023"/>
                </a:cubicBezTo>
                <a:close/>
                <a:moveTo>
                  <a:pt x="12198033" y="736999"/>
                </a:moveTo>
                <a:lnTo>
                  <a:pt x="12198033" y="754688"/>
                </a:lnTo>
                <a:cubicBezTo>
                  <a:pt x="11208022" y="1008553"/>
                  <a:pt x="10234985" y="1202065"/>
                  <a:pt x="9282858" y="1331045"/>
                </a:cubicBezTo>
                <a:lnTo>
                  <a:pt x="9147179" y="1331045"/>
                </a:lnTo>
                <a:cubicBezTo>
                  <a:pt x="10191953" y="1195709"/>
                  <a:pt x="11214463" y="989995"/>
                  <a:pt x="12198033" y="736999"/>
                </a:cubicBezTo>
                <a:close/>
                <a:moveTo>
                  <a:pt x="12198033" y="605891"/>
                </a:moveTo>
                <a:lnTo>
                  <a:pt x="12198033" y="620405"/>
                </a:lnTo>
                <a:cubicBezTo>
                  <a:pt x="10916468" y="957253"/>
                  <a:pt x="9656814" y="1196289"/>
                  <a:pt x="8437575" y="1331045"/>
                </a:cubicBezTo>
                <a:lnTo>
                  <a:pt x="8297530" y="1331045"/>
                </a:lnTo>
                <a:cubicBezTo>
                  <a:pt x="9636153" y="1193329"/>
                  <a:pt x="10948162" y="935934"/>
                  <a:pt x="12198033" y="605891"/>
                </a:cubicBezTo>
                <a:close/>
                <a:moveTo>
                  <a:pt x="12198033" y="484817"/>
                </a:moveTo>
                <a:lnTo>
                  <a:pt x="12198033" y="500918"/>
                </a:lnTo>
                <a:cubicBezTo>
                  <a:pt x="10548187" y="943710"/>
                  <a:pt x="8934515" y="1223873"/>
                  <a:pt x="7392761" y="1331045"/>
                </a:cubicBezTo>
                <a:lnTo>
                  <a:pt x="7210925" y="1331045"/>
                </a:lnTo>
                <a:cubicBezTo>
                  <a:pt x="8917741" y="1224223"/>
                  <a:pt x="10601963" y="914695"/>
                  <a:pt x="12198033" y="484817"/>
                </a:cubicBezTo>
                <a:close/>
                <a:moveTo>
                  <a:pt x="12198033" y="0"/>
                </a:moveTo>
                <a:lnTo>
                  <a:pt x="12198033" y="6190"/>
                </a:lnTo>
                <a:cubicBezTo>
                  <a:pt x="10484135" y="511501"/>
                  <a:pt x="8802601" y="851467"/>
                  <a:pt x="7190245" y="1023081"/>
                </a:cubicBezTo>
                <a:cubicBezTo>
                  <a:pt x="5564292" y="1196887"/>
                  <a:pt x="4000196" y="1199936"/>
                  <a:pt x="2524467" y="1023081"/>
                </a:cubicBezTo>
                <a:cubicBezTo>
                  <a:pt x="5767255" y="1471487"/>
                  <a:pt x="9131567" y="997348"/>
                  <a:pt x="12198033" y="112614"/>
                </a:cubicBezTo>
                <a:lnTo>
                  <a:pt x="12198033" y="125781"/>
                </a:lnTo>
                <a:cubicBezTo>
                  <a:pt x="10479766" y="620898"/>
                  <a:pt x="8797574" y="948672"/>
                  <a:pt x="7190245" y="1099312"/>
                </a:cubicBezTo>
                <a:cubicBezTo>
                  <a:pt x="6200534" y="1193837"/>
                  <a:pt x="5228497" y="1224330"/>
                  <a:pt x="4300644" y="1184690"/>
                </a:cubicBezTo>
                <a:cubicBezTo>
                  <a:pt x="3814626" y="1166395"/>
                  <a:pt x="3328607" y="1126755"/>
                  <a:pt x="2860262" y="1071869"/>
                </a:cubicBezTo>
                <a:cubicBezTo>
                  <a:pt x="2692365" y="1050524"/>
                  <a:pt x="2524467" y="1029180"/>
                  <a:pt x="2356570" y="1004786"/>
                </a:cubicBezTo>
                <a:cubicBezTo>
                  <a:pt x="5648013" y="1560318"/>
                  <a:pt x="9080277" y="1121784"/>
                  <a:pt x="12198033" y="243599"/>
                </a:cubicBezTo>
                <a:lnTo>
                  <a:pt x="12198033" y="254307"/>
                </a:lnTo>
                <a:cubicBezTo>
                  <a:pt x="10479035" y="738495"/>
                  <a:pt x="8796253" y="1051905"/>
                  <a:pt x="7190245" y="1184690"/>
                </a:cubicBezTo>
                <a:cubicBezTo>
                  <a:pt x="5449415" y="1331052"/>
                  <a:pt x="3788115" y="1263969"/>
                  <a:pt x="2241693" y="992589"/>
                </a:cubicBezTo>
                <a:cubicBezTo>
                  <a:pt x="5555679" y="1638083"/>
                  <a:pt x="9045497" y="1222147"/>
                  <a:pt x="12198033" y="356032"/>
                </a:cubicBezTo>
                <a:lnTo>
                  <a:pt x="12198033" y="372908"/>
                </a:lnTo>
                <a:cubicBezTo>
                  <a:pt x="10475672" y="846233"/>
                  <a:pt x="8795354" y="1145588"/>
                  <a:pt x="7190245" y="1260920"/>
                </a:cubicBezTo>
                <a:cubicBezTo>
                  <a:pt x="6169606" y="1334101"/>
                  <a:pt x="5166641" y="1337151"/>
                  <a:pt x="4216695" y="1263969"/>
                </a:cubicBezTo>
                <a:cubicBezTo>
                  <a:pt x="3514178" y="1209084"/>
                  <a:pt x="2824915" y="1114558"/>
                  <a:pt x="2157744" y="980392"/>
                </a:cubicBezTo>
                <a:cubicBezTo>
                  <a:pt x="2983516" y="1162044"/>
                  <a:pt x="3819377" y="1275938"/>
                  <a:pt x="4657682" y="1331045"/>
                </a:cubicBezTo>
                <a:lnTo>
                  <a:pt x="4481479" y="1331045"/>
                </a:lnTo>
                <a:cubicBezTo>
                  <a:pt x="3656148" y="1268940"/>
                  <a:pt x="2856523" y="1150409"/>
                  <a:pt x="2087051" y="977343"/>
                </a:cubicBezTo>
                <a:cubicBezTo>
                  <a:pt x="2060541" y="971245"/>
                  <a:pt x="2034031" y="965146"/>
                  <a:pt x="2003102" y="959048"/>
                </a:cubicBezTo>
                <a:cubicBezTo>
                  <a:pt x="2011939" y="962097"/>
                  <a:pt x="2016357" y="962097"/>
                  <a:pt x="2020776" y="965146"/>
                </a:cubicBezTo>
                <a:cubicBezTo>
                  <a:pt x="2693419" y="1133468"/>
                  <a:pt x="3373403" y="1254070"/>
                  <a:pt x="4056351" y="1331045"/>
                </a:cubicBezTo>
                <a:lnTo>
                  <a:pt x="4007137" y="1331045"/>
                </a:lnTo>
                <a:cubicBezTo>
                  <a:pt x="3452862" y="1266043"/>
                  <a:pt x="2911375" y="1173851"/>
                  <a:pt x="2383080" y="1056623"/>
                </a:cubicBezTo>
                <a:cubicBezTo>
                  <a:pt x="2860989" y="1171751"/>
                  <a:pt x="3341603" y="1263400"/>
                  <a:pt x="3823766" y="1331045"/>
                </a:cubicBezTo>
                <a:lnTo>
                  <a:pt x="3673814" y="1331045"/>
                </a:lnTo>
                <a:cubicBezTo>
                  <a:pt x="3424567" y="1294913"/>
                  <a:pt x="3178451" y="1251546"/>
                  <a:pt x="2935374" y="1202985"/>
                </a:cubicBezTo>
                <a:cubicBezTo>
                  <a:pt x="3160719" y="1250976"/>
                  <a:pt x="3388573" y="1294278"/>
                  <a:pt x="3619140" y="1331045"/>
                </a:cubicBezTo>
                <a:lnTo>
                  <a:pt x="3470205" y="1331045"/>
                </a:lnTo>
                <a:cubicBezTo>
                  <a:pt x="3254905" y="1294187"/>
                  <a:pt x="3042011" y="1251324"/>
                  <a:pt x="2831395" y="1203735"/>
                </a:cubicBezTo>
                <a:lnTo>
                  <a:pt x="2665855" y="1166395"/>
                </a:lnTo>
                <a:cubicBezTo>
                  <a:pt x="2710038" y="1178591"/>
                  <a:pt x="2754222" y="1187739"/>
                  <a:pt x="2798405" y="1196887"/>
                </a:cubicBezTo>
                <a:lnTo>
                  <a:pt x="2831395" y="1203735"/>
                </a:lnTo>
                <a:cubicBezTo>
                  <a:pt x="3026164" y="1252537"/>
                  <a:pt x="3221677" y="1294670"/>
                  <a:pt x="3417529" y="1331045"/>
                </a:cubicBezTo>
                <a:lnTo>
                  <a:pt x="3268386" y="1331045"/>
                </a:lnTo>
                <a:cubicBezTo>
                  <a:pt x="3185950" y="1316178"/>
                  <a:pt x="3104226" y="1298672"/>
                  <a:pt x="3022804" y="1280541"/>
                </a:cubicBezTo>
                <a:cubicBezTo>
                  <a:pt x="2940474" y="1262134"/>
                  <a:pt x="2858380" y="1242071"/>
                  <a:pt x="2776313" y="1221280"/>
                </a:cubicBezTo>
                <a:cubicBezTo>
                  <a:pt x="2851425" y="1239576"/>
                  <a:pt x="2926537" y="1257871"/>
                  <a:pt x="3001649" y="1276166"/>
                </a:cubicBezTo>
                <a:lnTo>
                  <a:pt x="3022804" y="1280541"/>
                </a:lnTo>
                <a:lnTo>
                  <a:pt x="3258162" y="1331045"/>
                </a:lnTo>
                <a:lnTo>
                  <a:pt x="3101398" y="1331045"/>
                </a:lnTo>
                <a:cubicBezTo>
                  <a:pt x="3027997" y="1316434"/>
                  <a:pt x="2954075" y="1298585"/>
                  <a:pt x="2882354" y="1279216"/>
                </a:cubicBezTo>
                <a:lnTo>
                  <a:pt x="3101039" y="1331045"/>
                </a:lnTo>
                <a:lnTo>
                  <a:pt x="2819650" y="1331045"/>
                </a:lnTo>
                <a:cubicBezTo>
                  <a:pt x="2316348" y="1194470"/>
                  <a:pt x="1824455" y="1031459"/>
                  <a:pt x="1344768" y="843177"/>
                </a:cubicBezTo>
                <a:cubicBezTo>
                  <a:pt x="877686" y="764236"/>
                  <a:pt x="442595" y="705795"/>
                  <a:pt x="0" y="660447"/>
                </a:cubicBezTo>
                <a:lnTo>
                  <a:pt x="0" y="656764"/>
                </a:lnTo>
                <a:cubicBezTo>
                  <a:pt x="377874" y="694662"/>
                  <a:pt x="817021" y="750847"/>
                  <a:pt x="1322676" y="834030"/>
                </a:cubicBezTo>
                <a:cubicBezTo>
                  <a:pt x="1296166" y="824882"/>
                  <a:pt x="1265238" y="812685"/>
                  <a:pt x="1238728" y="800488"/>
                </a:cubicBezTo>
                <a:cubicBezTo>
                  <a:pt x="829615" y="718589"/>
                  <a:pt x="418296" y="645829"/>
                  <a:pt x="0" y="583871"/>
                </a:cubicBezTo>
                <a:lnTo>
                  <a:pt x="0" y="577715"/>
                </a:lnTo>
                <a:cubicBezTo>
                  <a:pt x="405627" y="636456"/>
                  <a:pt x="811131" y="709719"/>
                  <a:pt x="1216636" y="791341"/>
                </a:cubicBezTo>
                <a:cubicBezTo>
                  <a:pt x="1194544" y="782193"/>
                  <a:pt x="1168034" y="773045"/>
                  <a:pt x="1145942" y="763898"/>
                </a:cubicBezTo>
                <a:cubicBezTo>
                  <a:pt x="1097340" y="751701"/>
                  <a:pt x="1048739" y="739504"/>
                  <a:pt x="995718" y="730356"/>
                </a:cubicBezTo>
                <a:cubicBezTo>
                  <a:pt x="662862" y="654451"/>
                  <a:pt x="331903" y="586398"/>
                  <a:pt x="0" y="525497"/>
                </a:cubicBezTo>
                <a:lnTo>
                  <a:pt x="0" y="515954"/>
                </a:lnTo>
                <a:cubicBezTo>
                  <a:pt x="364641" y="581994"/>
                  <a:pt x="728782" y="658099"/>
                  <a:pt x="1092922" y="742553"/>
                </a:cubicBezTo>
                <a:cubicBezTo>
                  <a:pt x="1061994" y="730356"/>
                  <a:pt x="1035484" y="718160"/>
                  <a:pt x="1008974" y="705963"/>
                </a:cubicBezTo>
                <a:cubicBezTo>
                  <a:pt x="986916" y="702918"/>
                  <a:pt x="969262" y="696834"/>
                  <a:pt x="969208" y="696815"/>
                </a:cubicBezTo>
                <a:cubicBezTo>
                  <a:pt x="679894" y="623469"/>
                  <a:pt x="347184" y="546040"/>
                  <a:pt x="0" y="469406"/>
                </a:cubicBezTo>
                <a:lnTo>
                  <a:pt x="0" y="462322"/>
                </a:lnTo>
                <a:cubicBezTo>
                  <a:pt x="285172" y="527372"/>
                  <a:pt x="682319" y="619356"/>
                  <a:pt x="968950" y="689582"/>
                </a:cubicBezTo>
                <a:cubicBezTo>
                  <a:pt x="971885" y="691215"/>
                  <a:pt x="974965" y="692491"/>
                  <a:pt x="978045" y="693766"/>
                </a:cubicBezTo>
                <a:lnTo>
                  <a:pt x="973627" y="690717"/>
                </a:lnTo>
                <a:lnTo>
                  <a:pt x="968950" y="689582"/>
                </a:lnTo>
                <a:lnTo>
                  <a:pt x="911770" y="663274"/>
                </a:lnTo>
                <a:cubicBezTo>
                  <a:pt x="603081" y="576909"/>
                  <a:pt x="299644" y="492960"/>
                  <a:pt x="0" y="415049"/>
                </a:cubicBezTo>
                <a:lnTo>
                  <a:pt x="0" y="403870"/>
                </a:lnTo>
                <a:cubicBezTo>
                  <a:pt x="275445" y="476181"/>
                  <a:pt x="553584" y="552778"/>
                  <a:pt x="836658" y="632781"/>
                </a:cubicBezTo>
                <a:cubicBezTo>
                  <a:pt x="823403" y="626683"/>
                  <a:pt x="810148" y="620585"/>
                  <a:pt x="801311" y="614486"/>
                </a:cubicBezTo>
                <a:cubicBezTo>
                  <a:pt x="531054" y="530373"/>
                  <a:pt x="263975" y="449550"/>
                  <a:pt x="0" y="370949"/>
                </a:cubicBezTo>
                <a:lnTo>
                  <a:pt x="0" y="357127"/>
                </a:lnTo>
                <a:cubicBezTo>
                  <a:pt x="165011" y="407422"/>
                  <a:pt x="333101" y="459584"/>
                  <a:pt x="505282" y="513862"/>
                </a:cubicBezTo>
                <a:lnTo>
                  <a:pt x="0" y="340995"/>
                </a:lnTo>
                <a:lnTo>
                  <a:pt x="0" y="311409"/>
                </a:lnTo>
                <a:cubicBezTo>
                  <a:pt x="37143" y="323887"/>
                  <a:pt x="74462" y="336499"/>
                  <a:pt x="112048" y="349204"/>
                </a:cubicBezTo>
                <a:lnTo>
                  <a:pt x="0" y="307856"/>
                </a:lnTo>
                <a:lnTo>
                  <a:pt x="0" y="202082"/>
                </a:lnTo>
                <a:cubicBezTo>
                  <a:pt x="169306" y="283978"/>
                  <a:pt x="341819" y="366541"/>
                  <a:pt x="518537" y="449829"/>
                </a:cubicBezTo>
                <a:cubicBezTo>
                  <a:pt x="575975" y="474222"/>
                  <a:pt x="628995" y="498616"/>
                  <a:pt x="686434" y="523010"/>
                </a:cubicBezTo>
                <a:cubicBezTo>
                  <a:pt x="712944" y="535207"/>
                  <a:pt x="739454" y="544354"/>
                  <a:pt x="770382" y="556551"/>
                </a:cubicBezTo>
                <a:cubicBezTo>
                  <a:pt x="810148" y="574846"/>
                  <a:pt x="854331" y="590092"/>
                  <a:pt x="894096" y="608388"/>
                </a:cubicBezTo>
                <a:cubicBezTo>
                  <a:pt x="955953" y="632781"/>
                  <a:pt x="1013392" y="654126"/>
                  <a:pt x="1070830" y="675471"/>
                </a:cubicBezTo>
                <a:cubicBezTo>
                  <a:pt x="1260819" y="739504"/>
                  <a:pt x="1450808" y="800488"/>
                  <a:pt x="1645216" y="858424"/>
                </a:cubicBezTo>
                <a:cubicBezTo>
                  <a:pt x="1720328" y="876719"/>
                  <a:pt x="1795440" y="895014"/>
                  <a:pt x="1874970" y="913309"/>
                </a:cubicBezTo>
                <a:cubicBezTo>
                  <a:pt x="1967755" y="931605"/>
                  <a:pt x="2060541" y="949900"/>
                  <a:pt x="2153326" y="968195"/>
                </a:cubicBezTo>
                <a:cubicBezTo>
                  <a:pt x="2166581" y="971245"/>
                  <a:pt x="2179836" y="971245"/>
                  <a:pt x="2197509" y="974294"/>
                </a:cubicBezTo>
                <a:cubicBezTo>
                  <a:pt x="5483281" y="1420688"/>
                  <a:pt x="8956898" y="948095"/>
                  <a:pt x="12198033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dirty="0"/>
          </a:p>
        </p:txBody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522412" y="402276"/>
            <a:ext cx="9144000" cy="11604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91440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433635" y="6413501"/>
            <a:ext cx="1242177" cy="2508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hu-HU" sz="1000">
                <a:solidFill>
                  <a:schemeClr val="tx1"/>
                </a:solidFill>
              </a:defRPr>
            </a:lvl1pPr>
          </a:lstStyle>
          <a:p>
            <a:fld id="{1C91B798-74AC-454A-A8AB-09BC9940D691}" type="datetime1">
              <a:rPr lang="hu-HU" smtClean="0"/>
              <a:pPr/>
              <a:t>2018. 07. 17.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1526576" y="6413501"/>
            <a:ext cx="6777636" cy="2508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hu-HU" sz="1000">
                <a:solidFill>
                  <a:schemeClr val="tx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9828212" y="6413501"/>
            <a:ext cx="854940" cy="2508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hu-HU" sz="1000">
                <a:solidFill>
                  <a:schemeClr val="tx1"/>
                </a:solidFill>
              </a:defRPr>
            </a:lvl1pPr>
          </a:lstStyle>
          <a:p>
            <a:fld id="{6BBE7942-5B1B-4E74-B3CD-25BF9B0ABE25}" type="slidenum">
              <a:rPr/>
              <a:pPr/>
              <a:t>‹#›</a:t>
            </a:fld>
            <a:endParaRPr lang="hu-H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3" r:id="rId3"/>
    <p:sldLayoutId id="2147483675" r:id="rId4"/>
    <p:sldLayoutId id="2147483676" r:id="rId5"/>
    <p:sldLayoutId id="2147483667" r:id="rId6"/>
    <p:sldLayoutId id="2147483668" r:id="rId7"/>
    <p:sldLayoutId id="2147483674" r:id="rId8"/>
    <p:sldLayoutId id="2147483670" r:id="rId9"/>
    <p:sldLayoutId id="2147483677" r:id="rId10"/>
    <p:sldLayoutId id="2147483678" r:id="rId11"/>
    <p:sldLayoutId id="2147483679" r:id="rId12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hu-HU" sz="3800" b="1" kern="1200" baseline="0">
          <a:solidFill>
            <a:schemeClr val="tx1"/>
          </a:solidFill>
          <a:effectLst>
            <a:outerShdw blurRad="38100" dist="38100" dir="2700000" algn="br" rotWithShape="0">
              <a:schemeClr val="bg2">
                <a:lumMod val="50000"/>
                <a:alpha val="43000"/>
              </a:scheme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lang="hu-HU">
          <a:solidFill>
            <a:schemeClr val="tx2"/>
          </a:solidFill>
        </a:defRPr>
      </a:lvl2pPr>
      <a:lvl3pPr eaLnBrk="1" latinLnBrk="0" hangingPunct="1">
        <a:defRPr lang="hu-HU">
          <a:solidFill>
            <a:schemeClr val="tx2"/>
          </a:solidFill>
        </a:defRPr>
      </a:lvl3pPr>
      <a:lvl4pPr eaLnBrk="1" latinLnBrk="0" hangingPunct="1">
        <a:defRPr lang="hu-HU">
          <a:solidFill>
            <a:schemeClr val="tx2"/>
          </a:solidFill>
        </a:defRPr>
      </a:lvl4pPr>
      <a:lvl5pPr eaLnBrk="1" latinLnBrk="0" hangingPunct="1">
        <a:defRPr lang="hu-HU">
          <a:solidFill>
            <a:schemeClr val="tx2"/>
          </a:solidFill>
        </a:defRPr>
      </a:lvl5pPr>
      <a:lvl6pPr eaLnBrk="1" latinLnBrk="0" hangingPunct="1">
        <a:defRPr lang="hu-HU">
          <a:solidFill>
            <a:schemeClr val="tx2"/>
          </a:solidFill>
        </a:defRPr>
      </a:lvl6pPr>
      <a:lvl7pPr eaLnBrk="1" latinLnBrk="0" hangingPunct="1">
        <a:defRPr lang="hu-HU">
          <a:solidFill>
            <a:schemeClr val="tx2"/>
          </a:solidFill>
        </a:defRPr>
      </a:lvl7pPr>
      <a:lvl8pPr eaLnBrk="1" latinLnBrk="0" hangingPunct="1">
        <a:defRPr lang="hu-HU">
          <a:solidFill>
            <a:schemeClr val="tx2"/>
          </a:solidFill>
        </a:defRPr>
      </a:lvl8pPr>
      <a:lvl9pPr eaLnBrk="1" latinLnBrk="0" hangingPunct="1">
        <a:defRPr lang="hu-HU"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lang="hu-HU" sz="2400"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tx1"/>
        </a:buClr>
        <a:buFont typeface="Arial" pitchFamily="34" charset="0"/>
        <a:buChar char="•"/>
        <a:defRPr lang="hu-HU" sz="2200"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itchFamily="34" charset="0"/>
        <a:buChar char="•"/>
        <a:defRPr lang="hu-HU" sz="1800"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tabLst/>
        <a:defRPr lang="hu-HU" sz="1600"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4pPr>
      <a:lvl5pPr marL="105156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Arial" pitchFamily="34" charset="0"/>
        <a:buChar char="•"/>
        <a:defRPr lang="hu-HU" sz="1600"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5pPr>
      <a:lvl6pPr marL="1234440" indent="-182880" algn="l" defTabSz="914400" rtl="0" eaLnBrk="1" latinLnBrk="0" hangingPunct="1">
        <a:spcBef>
          <a:spcPts val="600"/>
        </a:spcBef>
        <a:buFont typeface="Arial" pitchFamily="34" charset="0"/>
        <a:buChar char="•"/>
        <a:defRPr lang="hu-HU" sz="1600" kern="1200" baseline="0">
          <a:solidFill>
            <a:schemeClr val="tx1"/>
          </a:solidFill>
          <a:effectLst>
            <a:outerShdw blurRad="50800" dist="12700" dir="8100000" algn="tr" rotWithShape="0">
              <a:schemeClr val="bg2">
                <a:lumMod val="50000"/>
                <a:alpha val="40000"/>
              </a:schemeClr>
            </a:outerShdw>
          </a:effectLst>
          <a:latin typeface="+mn-lt"/>
          <a:ea typeface="+mn-ea"/>
          <a:cs typeface="+mn-cs"/>
        </a:defRPr>
      </a:lvl6pPr>
      <a:lvl7pPr marL="1417320" indent="-182880" algn="l" defTabSz="914400" rtl="0" eaLnBrk="1" latinLnBrk="0" hangingPunct="1">
        <a:spcBef>
          <a:spcPts val="600"/>
        </a:spcBef>
        <a:buFont typeface="Arial" pitchFamily="34" charset="0"/>
        <a:buChar char="•"/>
        <a:defRPr lang="hu-HU" sz="1600" kern="1200" baseline="0">
          <a:solidFill>
            <a:schemeClr val="tx1"/>
          </a:solidFill>
          <a:effectLst>
            <a:outerShdw blurRad="50800" dist="12700" dir="8100000" algn="tr" rotWithShape="0">
              <a:schemeClr val="bg2">
                <a:lumMod val="50000"/>
                <a:alpha val="40000"/>
              </a:schemeClr>
            </a:outerShdw>
          </a:effectLst>
          <a:latin typeface="+mn-lt"/>
          <a:ea typeface="+mn-ea"/>
          <a:cs typeface="+mn-cs"/>
        </a:defRPr>
      </a:lvl7pPr>
      <a:lvl8pPr marL="1600200" indent="-182880" algn="l" defTabSz="914400" rtl="0" eaLnBrk="1" latinLnBrk="0" hangingPunct="1">
        <a:spcBef>
          <a:spcPts val="600"/>
        </a:spcBef>
        <a:buFont typeface="Arial" pitchFamily="34" charset="0"/>
        <a:buChar char="•"/>
        <a:defRPr lang="hu-HU" sz="1600" kern="1200" baseline="0">
          <a:solidFill>
            <a:schemeClr val="tx1"/>
          </a:solidFill>
          <a:effectLst>
            <a:outerShdw blurRad="50800" dist="12700" dir="8100000" algn="tr" rotWithShape="0">
              <a:schemeClr val="bg2">
                <a:lumMod val="50000"/>
                <a:alpha val="40000"/>
              </a:schemeClr>
            </a:outerShdw>
          </a:effectLst>
          <a:latin typeface="+mn-lt"/>
          <a:ea typeface="+mn-ea"/>
          <a:cs typeface="+mn-cs"/>
        </a:defRPr>
      </a:lvl8pPr>
      <a:lvl9pPr marL="1783080" indent="-182880" algn="l" defTabSz="914400" rtl="0" eaLnBrk="1" latinLnBrk="0" hangingPunct="1">
        <a:spcBef>
          <a:spcPts val="600"/>
        </a:spcBef>
        <a:buFont typeface="Arial" pitchFamily="34" charset="0"/>
        <a:buChar char="•"/>
        <a:defRPr lang="hu-HU" sz="1600" kern="1200">
          <a:solidFill>
            <a:schemeClr val="tx1"/>
          </a:solidFill>
          <a:effectLst>
            <a:outerShdw blurRad="50800" dist="12700" dir="8100000" algn="tr" rotWithShape="0">
              <a:schemeClr val="bg2">
                <a:lumMod val="50000"/>
                <a:alpha val="4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lang="hu-H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hu-H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hu-H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hu-H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hu-H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hu-H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hu-H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hu-H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hu-H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jpeg"/><Relationship Id="rId12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3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2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Randazzo%20CL%5bAuthor%5d&amp;cauthor=true&amp;cauthor_uid=29872510" TargetMode="External"/><Relationship Id="rId3" Type="http://schemas.openxmlformats.org/officeDocument/2006/relationships/hyperlink" Target="https://www.ncbi.nlm.nih.gov/pubmed/?term=Rossi%20P%5bAuthor%5d&amp;cauthor=true&amp;cauthor_uid=29872510" TargetMode="External"/><Relationship Id="rId7" Type="http://schemas.openxmlformats.org/officeDocument/2006/relationships/hyperlink" Target="https://www.ncbi.nlm.nih.gov/pubmed/?term=Tralongo%20P%5bAuthor%5d&amp;cauthor=true&amp;cauthor_uid=29872510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ncbi.nlm.nih.gov/pubmed/?term=Savino%20E%5bAuthor%5d&amp;cauthor=true&amp;cauthor_uid=29872510" TargetMode="External"/><Relationship Id="rId5" Type="http://schemas.openxmlformats.org/officeDocument/2006/relationships/hyperlink" Target="https://www.ncbi.nlm.nih.gov/pubmed/?term=Quagliariello%20V%5bAuthor%5d&amp;cauthor=true&amp;cauthor_uid=29872510" TargetMode="External"/><Relationship Id="rId10" Type="http://schemas.openxmlformats.org/officeDocument/2006/relationships/image" Target="../media/image2.jpeg"/><Relationship Id="rId4" Type="http://schemas.openxmlformats.org/officeDocument/2006/relationships/hyperlink" Target="https://www.ncbi.nlm.nih.gov/pubmed/?term=Difrancia%20R%5bAuthor%5d&amp;cauthor=true&amp;cauthor_uid=29872510" TargetMode="External"/><Relationship Id="rId9" Type="http://schemas.openxmlformats.org/officeDocument/2006/relationships/hyperlink" Target="https://www.ncbi.nlm.nih.gov/pubmed/?term=Berretta%20M%5bAuthor%5d&amp;cauthor=true&amp;cauthor_uid=29872510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Randazzo%20CL%5bAuthor%5d&amp;cauthor=true&amp;cauthor_uid=29872510" TargetMode="External"/><Relationship Id="rId3" Type="http://schemas.openxmlformats.org/officeDocument/2006/relationships/hyperlink" Target="https://www.ncbi.nlm.nih.gov/pubmed/?term=Rossi%20P%5bAuthor%5d&amp;cauthor=true&amp;cauthor_uid=29872510" TargetMode="External"/><Relationship Id="rId7" Type="http://schemas.openxmlformats.org/officeDocument/2006/relationships/hyperlink" Target="https://www.ncbi.nlm.nih.gov/pubmed/?term=Tralongo%20P%5bAuthor%5d&amp;cauthor=true&amp;cauthor_uid=29872510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ncbi.nlm.nih.gov/pubmed/?term=Savino%20E%5bAuthor%5d&amp;cauthor=true&amp;cauthor_uid=29872510" TargetMode="External"/><Relationship Id="rId5" Type="http://schemas.openxmlformats.org/officeDocument/2006/relationships/hyperlink" Target="https://www.ncbi.nlm.nih.gov/pubmed/?term=Quagliariello%20V%5bAuthor%5d&amp;cauthor=true&amp;cauthor_uid=29872510" TargetMode="External"/><Relationship Id="rId10" Type="http://schemas.openxmlformats.org/officeDocument/2006/relationships/image" Target="../media/image2.jpeg"/><Relationship Id="rId4" Type="http://schemas.openxmlformats.org/officeDocument/2006/relationships/hyperlink" Target="https://www.ncbi.nlm.nih.gov/pubmed/?term=Difrancia%20R%5bAuthor%5d&amp;cauthor=true&amp;cauthor_uid=29872510" TargetMode="External"/><Relationship Id="rId9" Type="http://schemas.openxmlformats.org/officeDocument/2006/relationships/hyperlink" Target="https://www.ncbi.nlm.nih.gov/pubmed/?term=Berretta%20M%5bAuthor%5d&amp;cauthor=true&amp;cauthor_uid=2987251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5973856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jpe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989012" y="1447800"/>
            <a:ext cx="7848600" cy="2133600"/>
          </a:xfrm>
        </p:spPr>
        <p:txBody>
          <a:bodyPr/>
          <a:lstStyle/>
          <a:p>
            <a:r>
              <a:rPr lang="hu-HU" sz="3200" dirty="0" smtClean="0"/>
              <a:t>A minőségbiztosítás szerepe bio-minősítésű étrend-kiegészítési célú gombák feldolgozása során – egy optimalizált technológia és annak követelményei</a:t>
            </a:r>
            <a:br>
              <a:rPr lang="hu-HU" sz="32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endParaRPr lang="hu-HU" sz="3200" dirty="0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989012" y="3200400"/>
            <a:ext cx="7391400" cy="1319214"/>
          </a:xfrm>
        </p:spPr>
        <p:txBody>
          <a:bodyPr/>
          <a:lstStyle/>
          <a:p>
            <a:r>
              <a:rPr lang="en-US" sz="2000" dirty="0" err="1" smtClean="0">
                <a:latin typeface="+mn-lt"/>
              </a:rPr>
              <a:t>Szabó</a:t>
            </a:r>
            <a:r>
              <a:rPr lang="en-US" sz="2000" dirty="0" smtClean="0">
                <a:latin typeface="+mn-lt"/>
              </a:rPr>
              <a:t> Nikolett</a:t>
            </a:r>
            <a:r>
              <a:rPr lang="en-US" sz="2000" baseline="30000" dirty="0" smtClean="0">
                <a:latin typeface="+mn-lt"/>
              </a:rPr>
              <a:t>1</a:t>
            </a:r>
            <a:r>
              <a:rPr lang="en-US" sz="2000" dirty="0" smtClean="0">
                <a:latin typeface="+mn-lt"/>
              </a:rPr>
              <a:t>, Nagy Ferenc</a:t>
            </a:r>
            <a:r>
              <a:rPr lang="en-US" sz="2000" baseline="30000" dirty="0" smtClean="0">
                <a:latin typeface="+mn-lt"/>
              </a:rPr>
              <a:t>1</a:t>
            </a:r>
            <a:r>
              <a:rPr lang="hu-HU" sz="2000" dirty="0" smtClean="0">
                <a:latin typeface="+mn-lt"/>
              </a:rPr>
              <a:t>, Máthé Domokos</a:t>
            </a:r>
            <a:r>
              <a:rPr lang="hu-HU" sz="2000" baseline="30000" dirty="0" smtClean="0">
                <a:latin typeface="+mn-lt"/>
              </a:rPr>
              <a:t>2</a:t>
            </a:r>
            <a:r>
              <a:rPr lang="hu-HU" sz="2000" dirty="0" smtClean="0">
                <a:latin typeface="+mn-lt"/>
              </a:rPr>
              <a:t>, </a:t>
            </a:r>
            <a:r>
              <a:rPr lang="en-US" sz="2000" dirty="0" err="1" smtClean="0">
                <a:latin typeface="+mn-lt"/>
              </a:rPr>
              <a:t>Budán</a:t>
            </a:r>
            <a:r>
              <a:rPr lang="en-US" sz="2000" dirty="0" smtClean="0">
                <a:latin typeface="+mn-lt"/>
              </a:rPr>
              <a:t> Ferenc</a:t>
            </a:r>
            <a:r>
              <a:rPr lang="en-US" sz="2000" baseline="30000" dirty="0" smtClean="0">
                <a:latin typeface="+mn-lt"/>
              </a:rPr>
              <a:t>2,3,4</a:t>
            </a:r>
            <a:endParaRPr lang="hu-HU" sz="2000" dirty="0" smtClean="0">
              <a:latin typeface="+mn-lt"/>
            </a:endParaRPr>
          </a:p>
          <a:p>
            <a:r>
              <a:rPr lang="en-US" sz="2000" baseline="30000" dirty="0" smtClean="0">
                <a:latin typeface="+mn-lt"/>
              </a:rPr>
              <a:t>1</a:t>
            </a:r>
            <a:r>
              <a:rPr lang="en-US" sz="2000" i="1" dirty="0" smtClean="0">
                <a:latin typeface="+mn-lt"/>
              </a:rPr>
              <a:t>Gyógygomba </a:t>
            </a:r>
            <a:r>
              <a:rPr lang="en-US" sz="2000" i="1" dirty="0" err="1" smtClean="0">
                <a:latin typeface="+mn-lt"/>
              </a:rPr>
              <a:t>Kutatólabor</a:t>
            </a:r>
            <a:r>
              <a:rPr lang="en-US" sz="2000" i="1" dirty="0" smtClean="0">
                <a:latin typeface="+mn-lt"/>
              </a:rPr>
              <a:t> </a:t>
            </a:r>
            <a:r>
              <a:rPr lang="en-US" sz="2000" i="1" dirty="0" err="1" smtClean="0">
                <a:latin typeface="+mn-lt"/>
              </a:rPr>
              <a:t>Kft</a:t>
            </a:r>
            <a:r>
              <a:rPr lang="en-US" sz="2000" i="1" dirty="0" smtClean="0">
                <a:latin typeface="+mn-lt"/>
              </a:rPr>
              <a:t>.,</a:t>
            </a:r>
            <a:r>
              <a:rPr lang="en-US" sz="2000" baseline="30000" dirty="0" smtClean="0">
                <a:latin typeface="+mn-lt"/>
              </a:rPr>
              <a:t> </a:t>
            </a:r>
            <a:r>
              <a:rPr lang="hu-HU" sz="2000" baseline="30000" dirty="0" smtClean="0">
                <a:latin typeface="+mn-lt"/>
              </a:rPr>
              <a:t>2</a:t>
            </a:r>
            <a:r>
              <a:rPr lang="en-US" sz="2000" i="1" dirty="0" err="1" smtClean="0">
                <a:latin typeface="+mn-lt"/>
              </a:rPr>
              <a:t>CROmed</a:t>
            </a:r>
            <a:r>
              <a:rPr lang="en-US" sz="2000" i="1" dirty="0" smtClean="0">
                <a:latin typeface="+mn-lt"/>
              </a:rPr>
              <a:t> </a:t>
            </a:r>
            <a:r>
              <a:rPr lang="en-US" sz="2000" i="1" dirty="0" err="1" smtClean="0">
                <a:latin typeface="+mn-lt"/>
              </a:rPr>
              <a:t>Kft</a:t>
            </a:r>
            <a:r>
              <a:rPr lang="en-US" sz="2000" i="1" dirty="0" smtClean="0">
                <a:latin typeface="+mn-lt"/>
              </a:rPr>
              <a:t>.</a:t>
            </a:r>
            <a:r>
              <a:rPr lang="hu-HU" sz="2000" i="1" dirty="0" smtClean="0">
                <a:latin typeface="+mn-lt"/>
              </a:rPr>
              <a:t>, </a:t>
            </a:r>
            <a:r>
              <a:rPr lang="en-US" sz="2000" baseline="30000" dirty="0" smtClean="0">
                <a:latin typeface="+mn-lt"/>
              </a:rPr>
              <a:t>3</a:t>
            </a:r>
            <a:r>
              <a:rPr lang="en-US" sz="2000" i="1" dirty="0" smtClean="0">
                <a:latin typeface="+mn-lt"/>
              </a:rPr>
              <a:t>PTE, ÁOK </a:t>
            </a:r>
            <a:r>
              <a:rPr lang="en-US" sz="2000" i="1" dirty="0" err="1" smtClean="0">
                <a:latin typeface="+mn-lt"/>
              </a:rPr>
              <a:t>Orvosi</a:t>
            </a:r>
            <a:r>
              <a:rPr lang="en-US" sz="2000" i="1" dirty="0" smtClean="0">
                <a:latin typeface="+mn-lt"/>
              </a:rPr>
              <a:t> </a:t>
            </a:r>
            <a:r>
              <a:rPr lang="en-US" sz="2000" i="1" dirty="0" err="1" smtClean="0">
                <a:latin typeface="+mn-lt"/>
              </a:rPr>
              <a:t>Népegészségtani</a:t>
            </a:r>
            <a:r>
              <a:rPr lang="en-US" sz="2000" i="1" dirty="0" smtClean="0">
                <a:latin typeface="+mn-lt"/>
              </a:rPr>
              <a:t> </a:t>
            </a:r>
            <a:r>
              <a:rPr lang="en-US" sz="2000" i="1" dirty="0" err="1" smtClean="0">
                <a:latin typeface="+mn-lt"/>
              </a:rPr>
              <a:t>Intézet</a:t>
            </a:r>
            <a:r>
              <a:rPr lang="hu-HU" sz="2000" dirty="0" smtClean="0">
                <a:latin typeface="+mn-lt"/>
              </a:rPr>
              <a:t>, </a:t>
            </a:r>
            <a:r>
              <a:rPr lang="hu-HU" sz="2000" i="1" baseline="30000" dirty="0" smtClean="0">
                <a:latin typeface="+mn-lt"/>
              </a:rPr>
              <a:t>4</a:t>
            </a:r>
            <a:r>
              <a:rPr lang="hu-HU" sz="2000" i="1" dirty="0" smtClean="0">
                <a:latin typeface="+mn-lt"/>
              </a:rPr>
              <a:t>MedProDevelop Kft.</a:t>
            </a:r>
            <a:endParaRPr lang="hu-HU" sz="2000" dirty="0" smtClean="0">
              <a:latin typeface="+mn-lt"/>
            </a:endParaRPr>
          </a:p>
          <a:p>
            <a:endParaRPr lang="hu-HU" dirty="0">
              <a:latin typeface="Constantia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598612" y="5029200"/>
            <a:ext cx="53340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2400" dirty="0" err="1" smtClean="0">
                <a:solidFill>
                  <a:srgbClr val="FF00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Naja</a:t>
            </a:r>
            <a:r>
              <a:rPr lang="hu-HU" sz="2400" dirty="0" smtClean="0">
                <a:solidFill>
                  <a:srgbClr val="FF00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Forest N1 forte Szakmai Nap</a:t>
            </a:r>
          </a:p>
          <a:p>
            <a:pPr>
              <a:lnSpc>
                <a:spcPct val="90000"/>
              </a:lnSpc>
            </a:pPr>
            <a:r>
              <a:rPr lang="hu-HU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2018. 07. 14.</a:t>
            </a:r>
          </a:p>
          <a:p>
            <a:pPr>
              <a:lnSpc>
                <a:spcPct val="90000"/>
              </a:lnSpc>
            </a:pPr>
            <a:r>
              <a:rPr lang="hu-HU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Budapest</a:t>
            </a:r>
          </a:p>
        </p:txBody>
      </p:sp>
      <p:pic>
        <p:nvPicPr>
          <p:cNvPr id="5" name="Kép 4" descr="logó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0012" y="228600"/>
            <a:ext cx="3048006" cy="3048006"/>
          </a:xfrm>
          <a:prstGeom prst="rect">
            <a:avLst/>
          </a:prstGeom>
        </p:spPr>
      </p:pic>
      <p:pic>
        <p:nvPicPr>
          <p:cNvPr id="6" name="Kép 5" descr="SzÃ©chenyi Progra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3625" y="4419600"/>
            <a:ext cx="3505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92450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DSC_02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08412" y="-1"/>
            <a:ext cx="8380413" cy="4459957"/>
          </a:xfrm>
        </p:spPr>
      </p:pic>
      <p:pic>
        <p:nvPicPr>
          <p:cNvPr id="5" name="Kép 4" descr="DSC_0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13812" y="3962400"/>
            <a:ext cx="3275013" cy="2895599"/>
          </a:xfrm>
          <a:prstGeom prst="rect">
            <a:avLst/>
          </a:prstGeom>
        </p:spPr>
      </p:pic>
      <p:pic>
        <p:nvPicPr>
          <p:cNvPr id="6" name="Kép 5" descr="DSC_02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1500188" y="1500187"/>
            <a:ext cx="6858000" cy="3857625"/>
          </a:xfrm>
          <a:prstGeom prst="rect">
            <a:avLst/>
          </a:prstGeom>
        </p:spPr>
      </p:pic>
      <p:pic>
        <p:nvPicPr>
          <p:cNvPr id="7" name="Kép 6" descr="logó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84612" y="4038594"/>
            <a:ext cx="2895606" cy="2819406"/>
          </a:xfrm>
          <a:prstGeom prst="rect">
            <a:avLst/>
          </a:prstGeom>
        </p:spPr>
      </p:pic>
      <p:pic>
        <p:nvPicPr>
          <p:cNvPr id="8" name="Kép 7" descr="DSC_03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6399211" y="4267203"/>
            <a:ext cx="2895601" cy="2286000"/>
          </a:xfrm>
          <a:prstGeom prst="rect">
            <a:avLst/>
          </a:prstGeom>
        </p:spPr>
      </p:pic>
      <p:pic>
        <p:nvPicPr>
          <p:cNvPr id="9" name="Kép 8" descr="SzÃ©chenyi Program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2812" y="152400"/>
            <a:ext cx="338320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9412" y="304800"/>
            <a:ext cx="7315200" cy="914400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Bio</a:t>
            </a:r>
            <a:r>
              <a:rPr lang="hu-HU" dirty="0" smtClean="0"/>
              <a:t> gomba termesztés a micéliumtól a termőtestig</a:t>
            </a:r>
            <a:endParaRPr lang="hu-HU" dirty="0"/>
          </a:p>
        </p:txBody>
      </p:sp>
      <p:graphicFrame>
        <p:nvGraphicFramePr>
          <p:cNvPr id="4" name="Tartalom helye 3" descr="Folytonos, blokkokból álló folyamatábra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38899515"/>
              </p:ext>
            </p:extLst>
          </p:nvPr>
        </p:nvGraphicFramePr>
        <p:xfrm>
          <a:off x="836612" y="1828800"/>
          <a:ext cx="103632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Kép 4" descr="C:\Users\USER\Documents\Munka\Konferenciák\2016 október\Előadáshoz anyagok\Pictures\termesztés\Mycilium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3212" y="1828800"/>
            <a:ext cx="2438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ép 5" descr="C:\Users\USER\Documents\Munka\Konferenciák\2016 október\Előadáshoz anyagok\Pictures\termesztés\Oltoanyag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41612" y="1828800"/>
            <a:ext cx="21449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Kép 8" descr="C:\Users\USER\Documents\Munka\Konferenciák\2016 október\Előadáshoz anyagok\Pictures\termesztés\ShiitakeBlok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28212" y="1143000"/>
            <a:ext cx="236061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Kép 12" descr="C:\Users\USER\Documents\Munka\Konferenciák\2016 október\Előadáshoz anyagok\Pictures\termesztés\Niki A Oltoszoba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13212" y="1371600"/>
            <a:ext cx="576072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Kép 13" descr="C:\Users\USER\Documents\Munka\Konferenciák\2016 október\Előadáshoz anyagok\Pictures\termesztés\Niki A Oltoszoba2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84612" y="1295400"/>
            <a:ext cx="6019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lipszis 9"/>
          <p:cNvSpPr/>
          <p:nvPr/>
        </p:nvSpPr>
        <p:spPr>
          <a:xfrm>
            <a:off x="5789612" y="1219200"/>
            <a:ext cx="1905000" cy="762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8228012" y="5181600"/>
            <a:ext cx="1905000" cy="762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 descr="SzÃ©chenyi Program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066212" y="228600"/>
            <a:ext cx="2926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36876244"/>
      </p:ext>
    </p:extLst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reishi_1024x1024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198812" y="457200"/>
            <a:ext cx="5181600" cy="6400800"/>
          </a:xfrm>
          <a:prstGeom prst="rect">
            <a:avLst/>
          </a:prstGeom>
        </p:spPr>
      </p:pic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1888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52225" name="rectole0000000005"/>
          <p:cNvGraphicFramePr>
            <a:graphicFrameLocks noChangeAspect="1"/>
          </p:cNvGraphicFramePr>
          <p:nvPr/>
        </p:nvGraphicFramePr>
        <p:xfrm>
          <a:off x="303212" y="228600"/>
          <a:ext cx="3689350" cy="2438400"/>
        </p:xfrm>
        <a:graphic>
          <a:graphicData uri="http://schemas.openxmlformats.org/presentationml/2006/ole">
            <p:oleObj spid="_x0000_s52225" name="Kép" r:id="rId4" imgW="0" imgH="0" progId="StaticMetafile">
              <p:embed/>
            </p:oleObj>
          </a:graphicData>
        </a:graphic>
      </p:graphicFrame>
      <p:pic>
        <p:nvPicPr>
          <p:cNvPr id="5" name="Kép 4" descr="SzÃ©chenyi Progra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9012" y="228600"/>
            <a:ext cx="338320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7012" y="457200"/>
            <a:ext cx="7999570" cy="1096963"/>
          </a:xfrm>
        </p:spPr>
        <p:txBody>
          <a:bodyPr>
            <a:normAutofit fontScale="90000"/>
          </a:bodyPr>
          <a:lstStyle/>
          <a:p>
            <a:pPr algn="ctr"/>
            <a:r>
              <a:rPr lang="hu-HU" sz="4000" dirty="0">
                <a:solidFill>
                  <a:schemeClr val="tx1"/>
                </a:solidFill>
              </a:rPr>
              <a:t>A gombák gyógyászati </a:t>
            </a:r>
            <a:r>
              <a:rPr lang="hu-HU" sz="4000" dirty="0" smtClean="0">
                <a:solidFill>
                  <a:schemeClr val="tx1"/>
                </a:solidFill>
              </a:rPr>
              <a:t>jelentősége</a:t>
            </a:r>
            <a:br>
              <a:rPr lang="hu-HU" sz="4000" dirty="0" smtClean="0">
                <a:solidFill>
                  <a:schemeClr val="tx1"/>
                </a:solidFill>
              </a:rPr>
            </a:br>
            <a:r>
              <a:rPr lang="hu-HU" sz="4000" dirty="0" smtClean="0">
                <a:solidFill>
                  <a:srgbClr val="FF0000"/>
                </a:solidFill>
              </a:rPr>
              <a:t>MIKOTERÁPIA???</a:t>
            </a:r>
            <a:endParaRPr lang="hu-HU" sz="4000" dirty="0">
              <a:solidFill>
                <a:srgbClr val="FF0000"/>
              </a:solidFill>
            </a:endParaRPr>
          </a:p>
        </p:txBody>
      </p:sp>
      <p:sp>
        <p:nvSpPr>
          <p:cNvPr id="717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31688" y="1905000"/>
            <a:ext cx="7101683" cy="476408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sz="2400" dirty="0"/>
              <a:t>Ígéretesek az egészség megőrzésében és a betegségek megelőzésében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hu-HU" sz="2400" dirty="0"/>
          </a:p>
          <a:p>
            <a:pPr>
              <a:lnSpc>
                <a:spcPct val="80000"/>
              </a:lnSpc>
            </a:pPr>
            <a:r>
              <a:rPr lang="hu-HU" sz="2400" dirty="0"/>
              <a:t>Jelenleg 140. 000 gombafaj - 10 % </a:t>
            </a:r>
            <a:r>
              <a:rPr lang="hu-HU" sz="2400" dirty="0" err="1"/>
              <a:t>-ukat</a:t>
            </a:r>
            <a:r>
              <a:rPr lang="hu-HU" sz="2400" dirty="0"/>
              <a:t> tártuk fel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hu-HU" sz="2400" dirty="0"/>
          </a:p>
          <a:p>
            <a:pPr>
              <a:lnSpc>
                <a:spcPct val="80000"/>
              </a:lnSpc>
            </a:pPr>
            <a:r>
              <a:rPr lang="hu-HU" sz="2400" dirty="0"/>
              <a:t>Mintegy 7000 gombafaj rejthet az emberiség számára hasznos vegyületeket.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hu-HU" sz="2400" dirty="0"/>
          </a:p>
          <a:p>
            <a:pPr>
              <a:lnSpc>
                <a:spcPct val="80000"/>
              </a:lnSpc>
            </a:pPr>
            <a:r>
              <a:rPr lang="hu-HU" sz="2400" dirty="0"/>
              <a:t>Mikroszkopikus gombák-biológiailag aktív </a:t>
            </a:r>
            <a:r>
              <a:rPr lang="hu-HU" sz="2400" dirty="0" err="1"/>
              <a:t>metabolitokban-</a:t>
            </a:r>
            <a:r>
              <a:rPr lang="hu-HU" sz="2400" dirty="0"/>
              <a:t> </a:t>
            </a:r>
            <a:r>
              <a:rPr lang="hu-HU" sz="2400" dirty="0" err="1"/>
              <a:t>Pennicilin</a:t>
            </a:r>
            <a:endParaRPr lang="hu-HU" sz="2400" dirty="0"/>
          </a:p>
        </p:txBody>
      </p:sp>
      <p:pic>
        <p:nvPicPr>
          <p:cNvPr id="7174" name="Picture 6" descr="flemin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4212" y="4114800"/>
            <a:ext cx="3684158" cy="2565400"/>
          </a:xfrm>
          <a:prstGeom prst="rect">
            <a:avLst/>
          </a:prstGeom>
          <a:noFill/>
        </p:spPr>
      </p:pic>
      <p:pic>
        <p:nvPicPr>
          <p:cNvPr id="7" name="Kép 6" descr="SzÃ©chenyi Progra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1412" y="152400"/>
            <a:ext cx="330700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0411" y="457200"/>
            <a:ext cx="7391401" cy="550864"/>
          </a:xfrm>
        </p:spPr>
        <p:txBody>
          <a:bodyPr>
            <a:noAutofit/>
          </a:bodyPr>
          <a:lstStyle/>
          <a:p>
            <a:r>
              <a:rPr lang="hu-HU" sz="3600" dirty="0">
                <a:solidFill>
                  <a:schemeClr val="tx1"/>
                </a:solidFill>
              </a:rPr>
              <a:t>Gyógyhatású gombafajok</a:t>
            </a:r>
          </a:p>
        </p:txBody>
      </p:sp>
      <p:sp>
        <p:nvSpPr>
          <p:cNvPr id="67587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117310" y="1341438"/>
            <a:ext cx="7088987" cy="4754562"/>
          </a:xfrm>
        </p:spPr>
        <p:txBody>
          <a:bodyPr/>
          <a:lstStyle/>
          <a:p>
            <a:r>
              <a:rPr lang="hu-HU" sz="2000" dirty="0" err="1"/>
              <a:t>Agaricus</a:t>
            </a:r>
            <a:r>
              <a:rPr lang="hu-HU" sz="2000" dirty="0"/>
              <a:t> </a:t>
            </a:r>
            <a:r>
              <a:rPr lang="hu-HU" sz="2000" dirty="0" err="1"/>
              <a:t>Blazei</a:t>
            </a:r>
            <a:r>
              <a:rPr lang="hu-HU" sz="2000" dirty="0"/>
              <a:t> </a:t>
            </a:r>
            <a:r>
              <a:rPr lang="hu-HU" sz="2000" dirty="0" err="1"/>
              <a:t>Murill</a:t>
            </a:r>
            <a:r>
              <a:rPr lang="hu-HU" sz="2000" dirty="0"/>
              <a:t> – </a:t>
            </a:r>
            <a:r>
              <a:rPr lang="hu-HU" sz="2000" dirty="0" err="1"/>
              <a:t>Himematsutake</a:t>
            </a:r>
            <a:r>
              <a:rPr lang="hu-HU" sz="2000" dirty="0"/>
              <a:t> – Mandulagomba</a:t>
            </a:r>
          </a:p>
          <a:p>
            <a:r>
              <a:rPr lang="hu-HU" sz="2000" dirty="0" err="1"/>
              <a:t>Reishi</a:t>
            </a:r>
            <a:r>
              <a:rPr lang="hu-HU" sz="2000" dirty="0"/>
              <a:t> – </a:t>
            </a:r>
            <a:r>
              <a:rPr lang="hu-HU" sz="2000" dirty="0" err="1"/>
              <a:t>Gandoderma</a:t>
            </a:r>
            <a:r>
              <a:rPr lang="hu-HU" sz="2000" dirty="0"/>
              <a:t> </a:t>
            </a:r>
            <a:r>
              <a:rPr lang="hu-HU" sz="2000" dirty="0" err="1"/>
              <a:t>lucidium</a:t>
            </a:r>
            <a:r>
              <a:rPr lang="hu-HU" sz="2000" dirty="0"/>
              <a:t> – Pecsétviasz gomba</a:t>
            </a:r>
          </a:p>
          <a:p>
            <a:r>
              <a:rPr lang="hu-HU" sz="2000" dirty="0" err="1"/>
              <a:t>Shiitake</a:t>
            </a:r>
            <a:r>
              <a:rPr lang="hu-HU" sz="2000" dirty="0"/>
              <a:t> – </a:t>
            </a:r>
            <a:r>
              <a:rPr lang="hu-HU" sz="2000" dirty="0" err="1"/>
              <a:t>Lentinula</a:t>
            </a:r>
            <a:r>
              <a:rPr lang="hu-HU" sz="2000" dirty="0"/>
              <a:t> </a:t>
            </a:r>
            <a:r>
              <a:rPr lang="hu-HU" sz="2000" dirty="0" err="1"/>
              <a:t>edodes-</a:t>
            </a:r>
            <a:r>
              <a:rPr lang="hu-HU" sz="2000" dirty="0"/>
              <a:t> Illatos gomba </a:t>
            </a:r>
            <a:r>
              <a:rPr lang="hu-HU" sz="2000" i="1" dirty="0"/>
              <a:t>(</a:t>
            </a:r>
            <a:r>
              <a:rPr lang="hu-HU" sz="2000" i="1" dirty="0" err="1"/>
              <a:t>Lentinán</a:t>
            </a:r>
            <a:r>
              <a:rPr lang="hu-HU" sz="2000" i="1" dirty="0"/>
              <a:t>, KS-2)</a:t>
            </a:r>
          </a:p>
          <a:p>
            <a:r>
              <a:rPr lang="hu-HU" sz="2000" dirty="0" err="1"/>
              <a:t>Maitake</a:t>
            </a:r>
            <a:r>
              <a:rPr lang="hu-HU" sz="2000" dirty="0"/>
              <a:t> – </a:t>
            </a:r>
            <a:r>
              <a:rPr lang="hu-HU" sz="2000" dirty="0" err="1"/>
              <a:t>Grifola</a:t>
            </a:r>
            <a:r>
              <a:rPr lang="hu-HU" sz="2000" dirty="0"/>
              <a:t> </a:t>
            </a:r>
            <a:r>
              <a:rPr lang="hu-HU" sz="2000" dirty="0" err="1"/>
              <a:t>frondosa</a:t>
            </a:r>
            <a:r>
              <a:rPr lang="hu-HU" sz="2000" dirty="0"/>
              <a:t> – </a:t>
            </a:r>
            <a:r>
              <a:rPr lang="hu-HU" sz="2000" dirty="0" err="1"/>
              <a:t>Bokrosgomba</a:t>
            </a:r>
            <a:r>
              <a:rPr lang="hu-HU" sz="2000" dirty="0"/>
              <a:t> </a:t>
            </a:r>
            <a:r>
              <a:rPr lang="hu-HU" sz="2000" i="1" dirty="0"/>
              <a:t>(</a:t>
            </a:r>
            <a:r>
              <a:rPr lang="hu-HU" sz="2000" i="1" dirty="0" err="1"/>
              <a:t>Maitake</a:t>
            </a:r>
            <a:r>
              <a:rPr lang="hu-HU" sz="2000" i="1" dirty="0"/>
              <a:t> D-frakció)</a:t>
            </a:r>
          </a:p>
          <a:p>
            <a:r>
              <a:rPr lang="hu-HU" sz="2000" dirty="0" err="1"/>
              <a:t>Cordyceps</a:t>
            </a:r>
            <a:r>
              <a:rPr lang="hu-HU" sz="2000" dirty="0"/>
              <a:t> – </a:t>
            </a:r>
            <a:r>
              <a:rPr lang="hu-HU" sz="2000" dirty="0" err="1"/>
              <a:t>Codryceps</a:t>
            </a:r>
            <a:r>
              <a:rPr lang="hu-HU" sz="2000" dirty="0"/>
              <a:t> </a:t>
            </a:r>
            <a:r>
              <a:rPr lang="hu-HU" sz="2000" dirty="0" err="1"/>
              <a:t>sinensis</a:t>
            </a:r>
            <a:r>
              <a:rPr lang="hu-HU" sz="2000" dirty="0"/>
              <a:t> – Kínai </a:t>
            </a:r>
            <a:r>
              <a:rPr lang="hu-HU" sz="2000" dirty="0" smtClean="0"/>
              <a:t>hernyógomba</a:t>
            </a:r>
          </a:p>
          <a:p>
            <a:r>
              <a:rPr lang="hu-HU" sz="2000" dirty="0" err="1" smtClean="0"/>
              <a:t>Hericium</a:t>
            </a:r>
            <a:r>
              <a:rPr lang="hu-HU" sz="2000" dirty="0" smtClean="0"/>
              <a:t> </a:t>
            </a:r>
            <a:r>
              <a:rPr lang="hu-HU" sz="2000" dirty="0" err="1" smtClean="0"/>
              <a:t>erinaceus-Süngomba</a:t>
            </a:r>
            <a:endParaRPr lang="hu-HU" sz="2000" dirty="0" smtClean="0"/>
          </a:p>
          <a:p>
            <a:r>
              <a:rPr lang="hu-HU" sz="2000" dirty="0" err="1" smtClean="0"/>
              <a:t>Fomes</a:t>
            </a:r>
            <a:r>
              <a:rPr lang="hu-HU" sz="2000" dirty="0" smtClean="0"/>
              <a:t> </a:t>
            </a:r>
            <a:r>
              <a:rPr lang="hu-HU" sz="2000" dirty="0" err="1" smtClean="0"/>
              <a:t>fomentarius</a:t>
            </a:r>
            <a:r>
              <a:rPr lang="hu-HU" sz="2000" dirty="0" smtClean="0"/>
              <a:t> –Bükkfatapló gomba</a:t>
            </a:r>
            <a:endParaRPr lang="hu-HU" sz="2000" dirty="0"/>
          </a:p>
          <a:p>
            <a:r>
              <a:rPr lang="hu-HU" sz="2000" dirty="0" err="1"/>
              <a:t>Mesima</a:t>
            </a:r>
            <a:r>
              <a:rPr lang="hu-HU" sz="2000" dirty="0"/>
              <a:t> – </a:t>
            </a:r>
            <a:r>
              <a:rPr lang="hu-HU" sz="2000" dirty="0" err="1"/>
              <a:t>Phelliuns</a:t>
            </a:r>
            <a:r>
              <a:rPr lang="hu-HU" sz="2000" dirty="0"/>
              <a:t> </a:t>
            </a:r>
            <a:r>
              <a:rPr lang="hu-HU" sz="2000" dirty="0" err="1"/>
              <a:t>linteus</a:t>
            </a:r>
            <a:r>
              <a:rPr lang="hu-HU" sz="2000" dirty="0"/>
              <a:t> – Patkónyelv gomba</a:t>
            </a:r>
          </a:p>
          <a:p>
            <a:r>
              <a:rPr lang="hu-HU" sz="2000" dirty="0" err="1"/>
              <a:t>Agarikon-</a:t>
            </a:r>
            <a:r>
              <a:rPr lang="hu-HU" sz="2000" dirty="0"/>
              <a:t> </a:t>
            </a:r>
            <a:r>
              <a:rPr lang="hu-HU" sz="2000" dirty="0" err="1"/>
              <a:t>Laricifomes</a:t>
            </a:r>
            <a:r>
              <a:rPr lang="hu-HU" sz="2000" dirty="0"/>
              <a:t> ’</a:t>
            </a:r>
            <a:r>
              <a:rPr lang="hu-HU" sz="2000" dirty="0" err="1"/>
              <a:t>Fomitopsis</a:t>
            </a:r>
            <a:r>
              <a:rPr lang="hu-HU" sz="2000" dirty="0"/>
              <a:t>’ </a:t>
            </a:r>
            <a:r>
              <a:rPr lang="hu-HU" sz="2000" dirty="0" err="1"/>
              <a:t>officinalis</a:t>
            </a:r>
            <a:endParaRPr lang="hu-HU" sz="2000" dirty="0"/>
          </a:p>
        </p:txBody>
      </p:sp>
      <p:pic>
        <p:nvPicPr>
          <p:cNvPr id="67591" name="Picture 7" descr="CIMG2211 - Cop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877106" y="3357564"/>
            <a:ext cx="3311720" cy="1584325"/>
          </a:xfrm>
        </p:spPr>
      </p:pic>
      <p:pic>
        <p:nvPicPr>
          <p:cNvPr id="67597" name="Picture 13" descr="lentinula_edodes_mycelia_kosh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77106" y="4908550"/>
            <a:ext cx="3311720" cy="1949450"/>
          </a:xfrm>
          <a:prstGeom prst="rect">
            <a:avLst/>
          </a:prstGeom>
          <a:noFill/>
        </p:spPr>
      </p:pic>
      <p:pic>
        <p:nvPicPr>
          <p:cNvPr id="8" name="Kép 7" descr="SzÃ©chenyi Progra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13812" y="228600"/>
            <a:ext cx="315460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442" y="244476"/>
            <a:ext cx="7161370" cy="1431925"/>
          </a:xfrm>
        </p:spPr>
        <p:txBody>
          <a:bodyPr>
            <a:normAutofit/>
          </a:bodyPr>
          <a:lstStyle/>
          <a:p>
            <a:r>
              <a:rPr lang="hu-HU" sz="3600" dirty="0" smtClean="0"/>
              <a:t>Klinikai vizsgálatok, szakirodalmi adatok</a:t>
            </a:r>
            <a:endParaRPr lang="hu-HU" sz="3600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379412" y="1905000"/>
            <a:ext cx="6553200" cy="4953000"/>
          </a:xfrm>
        </p:spPr>
        <p:txBody>
          <a:bodyPr>
            <a:normAutofit/>
          </a:bodyPr>
          <a:lstStyle/>
          <a:p>
            <a:r>
              <a:rPr lang="hu-HU" dirty="0" smtClean="0"/>
              <a:t>Az 1960-as évek óta Japánban az egészségbiztosítás is támogatja a különböző </a:t>
            </a:r>
            <a:r>
              <a:rPr lang="hu-HU" dirty="0" err="1" smtClean="0"/>
              <a:t>gyógygomba</a:t>
            </a:r>
            <a:r>
              <a:rPr lang="hu-HU" dirty="0" smtClean="0"/>
              <a:t> készítmények és kivonatok alkalmazását</a:t>
            </a:r>
          </a:p>
          <a:p>
            <a:r>
              <a:rPr lang="hu-HU" dirty="0" smtClean="0"/>
              <a:t>Az orvosok 70 %-a rendszeresen felírja betegeinek</a:t>
            </a:r>
          </a:p>
          <a:p>
            <a:r>
              <a:rPr lang="hu-HU" dirty="0" err="1" smtClean="0"/>
              <a:t>PubMed-</a:t>
            </a:r>
            <a:r>
              <a:rPr lang="hu-HU" dirty="0" smtClean="0"/>
              <a:t> 1460 cikk </a:t>
            </a:r>
          </a:p>
          <a:p>
            <a:pPr lvl="0"/>
            <a:r>
              <a:rPr lang="hu-HU" dirty="0" smtClean="0"/>
              <a:t>2017-ben 28 db befejezett vizsgálat</a:t>
            </a:r>
          </a:p>
          <a:p>
            <a:r>
              <a:rPr lang="hu-HU" dirty="0" smtClean="0"/>
              <a:t>Gomba alapú gyógyszerek: </a:t>
            </a:r>
            <a:r>
              <a:rPr lang="hu-HU" dirty="0" err="1" smtClean="0"/>
              <a:t>GlykaNova</a:t>
            </a:r>
            <a:r>
              <a:rPr lang="hu-HU" dirty="0" smtClean="0"/>
              <a:t> </a:t>
            </a:r>
            <a:r>
              <a:rPr lang="hu-HU" dirty="0" err="1" smtClean="0"/>
              <a:t>MediMush</a:t>
            </a:r>
            <a:r>
              <a:rPr lang="hu-HU" dirty="0" smtClean="0"/>
              <a:t> </a:t>
            </a:r>
            <a:r>
              <a:rPr lang="hu-HU" dirty="0" err="1" smtClean="0"/>
              <a:t>Lentinex</a:t>
            </a:r>
            <a:r>
              <a:rPr lang="hu-HU" dirty="0" smtClean="0"/>
              <a:t> ®: </a:t>
            </a:r>
            <a:r>
              <a:rPr lang="hu-HU" dirty="0" err="1" smtClean="0"/>
              <a:t>mililiterenként</a:t>
            </a:r>
            <a:r>
              <a:rPr lang="hu-HU" dirty="0" smtClean="0"/>
              <a:t> 1 mg </a:t>
            </a:r>
            <a:r>
              <a:rPr lang="hu-HU" dirty="0" err="1" smtClean="0"/>
              <a:t>Lentinan-t</a:t>
            </a:r>
            <a:r>
              <a:rPr lang="hu-HU" dirty="0" smtClean="0"/>
              <a:t> tartalmaz</a:t>
            </a:r>
          </a:p>
          <a:p>
            <a:pPr lvl="0"/>
            <a:endParaRPr lang="hu-HU" dirty="0" smtClean="0"/>
          </a:p>
          <a:p>
            <a:endParaRPr lang="hu-HU" dirty="0"/>
          </a:p>
        </p:txBody>
      </p:sp>
      <p:pic>
        <p:nvPicPr>
          <p:cNvPr id="5" name="Tartalom helye 4" descr="image (2)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066212" y="1861272"/>
            <a:ext cx="2991643" cy="2786928"/>
          </a:xfrm>
        </p:spPr>
      </p:pic>
      <p:sp>
        <p:nvSpPr>
          <p:cNvPr id="6" name="Szövegdoboz 5"/>
          <p:cNvSpPr txBox="1"/>
          <p:nvPr/>
        </p:nvSpPr>
        <p:spPr>
          <a:xfrm>
            <a:off x="7847012" y="4724400"/>
            <a:ext cx="4191000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/>
              <a:t>2018 May 15;9(37):24837-24856. </a:t>
            </a:r>
            <a:r>
              <a:rPr lang="hu-HU" sz="1400" b="1" dirty="0" err="1" smtClean="0"/>
              <a:t>doi</a:t>
            </a:r>
            <a:r>
              <a:rPr lang="hu-HU" sz="1400" b="1" dirty="0" smtClean="0"/>
              <a:t>: 10.18632/oncotarget.24984. </a:t>
            </a:r>
            <a:r>
              <a:rPr lang="hu-HU" sz="1400" b="1" dirty="0" err="1" smtClean="0"/>
              <a:t>eCollection</a:t>
            </a:r>
            <a:r>
              <a:rPr lang="hu-HU" sz="1400" b="1" dirty="0" smtClean="0"/>
              <a:t> 2018 May 15.</a:t>
            </a:r>
          </a:p>
          <a:p>
            <a:r>
              <a:rPr lang="hu-HU" sz="1400" b="1" dirty="0" err="1" smtClean="0"/>
              <a:t>B-glucans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from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Grifola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frondosa</a:t>
            </a:r>
            <a:r>
              <a:rPr lang="hu-HU" sz="1400" b="1" dirty="0" smtClean="0"/>
              <a:t> and </a:t>
            </a:r>
            <a:r>
              <a:rPr lang="hu-HU" sz="1400" b="1" dirty="0" err="1" smtClean="0"/>
              <a:t>Ganoderma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lucidum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in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breast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cancer</a:t>
            </a:r>
            <a:r>
              <a:rPr lang="hu-HU" sz="1400" b="1" dirty="0" smtClean="0"/>
              <a:t>: an </a:t>
            </a:r>
            <a:r>
              <a:rPr lang="hu-HU" sz="1400" b="1" dirty="0" err="1" smtClean="0"/>
              <a:t>example</a:t>
            </a:r>
            <a:r>
              <a:rPr lang="hu-HU" sz="1400" b="1" dirty="0" smtClean="0"/>
              <a:t> of </a:t>
            </a:r>
            <a:r>
              <a:rPr lang="hu-HU" sz="1400" b="1" dirty="0" err="1" smtClean="0"/>
              <a:t>complementary</a:t>
            </a:r>
            <a:r>
              <a:rPr lang="hu-HU" sz="1400" b="1" dirty="0" smtClean="0"/>
              <a:t> and </a:t>
            </a:r>
            <a:r>
              <a:rPr lang="hu-HU" sz="1400" b="1" dirty="0" err="1" smtClean="0"/>
              <a:t>integrative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medicine</a:t>
            </a:r>
            <a:r>
              <a:rPr lang="hu-HU" sz="1400" b="1" dirty="0" smtClean="0"/>
              <a:t>.</a:t>
            </a:r>
          </a:p>
          <a:p>
            <a:r>
              <a:rPr lang="hu-HU" sz="1400" b="1" u="sng" dirty="0" smtClean="0">
                <a:hlinkClick r:id="rId3"/>
              </a:rPr>
              <a:t>Rossi P</a:t>
            </a:r>
            <a:r>
              <a:rPr lang="hu-HU" sz="1400" b="1" baseline="30000" dirty="0" smtClean="0"/>
              <a:t>1</a:t>
            </a:r>
            <a:r>
              <a:rPr lang="hu-HU" sz="1400" b="1" dirty="0" smtClean="0"/>
              <a:t>, </a:t>
            </a:r>
            <a:r>
              <a:rPr lang="hu-HU" sz="1400" b="1" u="sng" dirty="0" err="1" smtClean="0">
                <a:hlinkClick r:id="rId4"/>
              </a:rPr>
              <a:t>Difrancia</a:t>
            </a:r>
            <a:r>
              <a:rPr lang="hu-HU" sz="1400" b="1" u="sng" dirty="0" smtClean="0">
                <a:hlinkClick r:id="rId4"/>
              </a:rPr>
              <a:t> R</a:t>
            </a:r>
            <a:r>
              <a:rPr lang="hu-HU" sz="1400" b="1" baseline="30000" dirty="0" smtClean="0"/>
              <a:t>2</a:t>
            </a:r>
            <a:r>
              <a:rPr lang="hu-HU" sz="1400" b="1" dirty="0" smtClean="0"/>
              <a:t>, </a:t>
            </a:r>
            <a:r>
              <a:rPr lang="hu-HU" sz="1400" b="1" u="sng" dirty="0" err="1" smtClean="0">
                <a:hlinkClick r:id="rId5"/>
              </a:rPr>
              <a:t>Quagliariello</a:t>
            </a:r>
            <a:r>
              <a:rPr lang="hu-HU" sz="1400" b="1" u="sng" dirty="0" smtClean="0">
                <a:hlinkClick r:id="rId5"/>
              </a:rPr>
              <a:t> V</a:t>
            </a:r>
            <a:r>
              <a:rPr lang="hu-HU" sz="1400" b="1" baseline="30000" dirty="0" smtClean="0"/>
              <a:t>3</a:t>
            </a:r>
            <a:r>
              <a:rPr lang="hu-HU" sz="1400" b="1" dirty="0" smtClean="0"/>
              <a:t>, </a:t>
            </a:r>
            <a:r>
              <a:rPr lang="hu-HU" sz="1400" b="1" u="sng" dirty="0" err="1" smtClean="0">
                <a:hlinkClick r:id="rId6"/>
              </a:rPr>
              <a:t>Savino</a:t>
            </a:r>
            <a:r>
              <a:rPr lang="hu-HU" sz="1400" b="1" u="sng" dirty="0" smtClean="0">
                <a:hlinkClick r:id="rId6"/>
              </a:rPr>
              <a:t> E</a:t>
            </a:r>
            <a:r>
              <a:rPr lang="hu-HU" sz="1400" b="1" baseline="30000" dirty="0" smtClean="0"/>
              <a:t>4</a:t>
            </a:r>
            <a:r>
              <a:rPr lang="hu-HU" sz="1400" b="1" dirty="0" smtClean="0"/>
              <a:t>, </a:t>
            </a:r>
            <a:r>
              <a:rPr lang="hu-HU" sz="1400" b="1" u="sng" dirty="0" err="1" smtClean="0">
                <a:hlinkClick r:id="rId7"/>
              </a:rPr>
              <a:t>Tralongo</a:t>
            </a:r>
            <a:r>
              <a:rPr lang="hu-HU" sz="1400" b="1" u="sng" dirty="0" smtClean="0">
                <a:hlinkClick r:id="rId7"/>
              </a:rPr>
              <a:t> P</a:t>
            </a:r>
            <a:r>
              <a:rPr lang="hu-HU" sz="1400" b="1" baseline="30000" dirty="0" smtClean="0"/>
              <a:t>5</a:t>
            </a:r>
            <a:r>
              <a:rPr lang="hu-HU" sz="1400" b="1" dirty="0" smtClean="0"/>
              <a:t>, </a:t>
            </a:r>
            <a:r>
              <a:rPr lang="hu-HU" sz="1400" b="1" u="sng" dirty="0" err="1" smtClean="0">
                <a:hlinkClick r:id="rId8"/>
              </a:rPr>
              <a:t>Randazzo</a:t>
            </a:r>
            <a:r>
              <a:rPr lang="hu-HU" sz="1400" b="1" u="sng" dirty="0" smtClean="0">
                <a:hlinkClick r:id="rId8"/>
              </a:rPr>
              <a:t> CL</a:t>
            </a:r>
            <a:r>
              <a:rPr lang="hu-HU" sz="1400" b="1" baseline="30000" dirty="0" smtClean="0"/>
              <a:t>6</a:t>
            </a:r>
            <a:r>
              <a:rPr lang="hu-HU" sz="1400" b="1" dirty="0" smtClean="0"/>
              <a:t>, </a:t>
            </a:r>
            <a:r>
              <a:rPr lang="hu-HU" sz="1400" b="1" u="sng" dirty="0" err="1" smtClean="0">
                <a:hlinkClick r:id="rId9"/>
              </a:rPr>
              <a:t>Berretta</a:t>
            </a:r>
            <a:r>
              <a:rPr lang="hu-HU" sz="1400" b="1" u="sng" dirty="0" smtClean="0">
                <a:hlinkClick r:id="rId9"/>
              </a:rPr>
              <a:t> M</a:t>
            </a:r>
            <a:r>
              <a:rPr lang="hu-HU" sz="1400" b="1" baseline="30000" dirty="0" smtClean="0"/>
              <a:t>7</a:t>
            </a:r>
            <a:r>
              <a:rPr lang="hu-HU" sz="1400" b="1" dirty="0" smtClean="0"/>
              <a:t>.</a:t>
            </a:r>
          </a:p>
          <a:p>
            <a:pPr>
              <a:lnSpc>
                <a:spcPct val="90000"/>
              </a:lnSpc>
            </a:pPr>
            <a:endParaRPr lang="hu-HU" sz="2400" dirty="0" err="1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</p:txBody>
      </p:sp>
      <p:pic>
        <p:nvPicPr>
          <p:cNvPr id="7" name="Kép 6" descr="SzÃ©chenyi Program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599612" y="152400"/>
            <a:ext cx="246880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442" y="244476"/>
            <a:ext cx="5180170" cy="1431925"/>
          </a:xfrm>
        </p:spPr>
        <p:txBody>
          <a:bodyPr>
            <a:normAutofit/>
          </a:bodyPr>
          <a:lstStyle/>
          <a:p>
            <a:r>
              <a:rPr lang="hu-HU" sz="3600" dirty="0" smtClean="0"/>
              <a:t>Klinikai vizsgálatok, szakirodalmi adatok</a:t>
            </a:r>
            <a:endParaRPr lang="hu-HU" sz="3600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5612" y="1905000"/>
            <a:ext cx="5896967" cy="4191000"/>
          </a:xfrm>
        </p:spPr>
        <p:txBody>
          <a:bodyPr>
            <a:normAutofit lnSpcReduction="10000"/>
          </a:bodyPr>
          <a:lstStyle/>
          <a:p>
            <a:r>
              <a:rPr lang="hu-HU" dirty="0" err="1" smtClean="0"/>
              <a:t>Lentinex</a:t>
            </a:r>
            <a:r>
              <a:rPr lang="hu-HU" dirty="0" smtClean="0"/>
              <a:t> ® szignifikánsan aktiválta a humán komplement rendszert . Ez a rendszer több mint 30 fehérjét foglal magában a, amely egy igen sajátos módon védi meg a szervezetet a fertőzésekkel szemben. Továbbá, a következő főbb </a:t>
            </a:r>
            <a:r>
              <a:rPr lang="hu-HU" dirty="0" err="1" smtClean="0"/>
              <a:t>citokinekeket</a:t>
            </a:r>
            <a:r>
              <a:rPr lang="hu-HU" dirty="0" smtClean="0"/>
              <a:t> is </a:t>
            </a:r>
            <a:r>
              <a:rPr lang="hu-HU" dirty="0" err="1" smtClean="0"/>
              <a:t>aktíválják</a:t>
            </a:r>
            <a:r>
              <a:rPr lang="hu-HU" dirty="0" smtClean="0"/>
              <a:t>: az IFN - γ , IL - 1β , a TNF - α , IL -6 . A </a:t>
            </a:r>
            <a:r>
              <a:rPr lang="hu-HU" dirty="0" err="1" smtClean="0"/>
              <a:t>citokinek</a:t>
            </a:r>
            <a:r>
              <a:rPr lang="hu-HU" dirty="0" smtClean="0"/>
              <a:t> </a:t>
            </a:r>
            <a:r>
              <a:rPr lang="hu-HU" dirty="0" err="1" smtClean="0"/>
              <a:t>a</a:t>
            </a:r>
            <a:r>
              <a:rPr lang="hu-HU" dirty="0" smtClean="0"/>
              <a:t> jelzőmolekulák egy fajtája, amely a sejtkommunikációban játszanak alapvető szerepet. Az immunválasz során többek közt ennek szabályozásában és az információközvetítésben van fontos szerepük. </a:t>
            </a:r>
          </a:p>
          <a:p>
            <a:endParaRPr lang="hu-HU" dirty="0"/>
          </a:p>
        </p:txBody>
      </p:sp>
      <p:pic>
        <p:nvPicPr>
          <p:cNvPr id="13" name="Tartalom helye 12" descr="oncotarget-09-24837-g00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252595" y="2514600"/>
            <a:ext cx="2803440" cy="2514600"/>
          </a:xfrm>
        </p:spPr>
      </p:pic>
      <p:sp>
        <p:nvSpPr>
          <p:cNvPr id="14" name="Szövegdoboz 13"/>
          <p:cNvSpPr txBox="1"/>
          <p:nvPr/>
        </p:nvSpPr>
        <p:spPr>
          <a:xfrm>
            <a:off x="8532812" y="5257800"/>
            <a:ext cx="3352800" cy="1186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b="1" dirty="0" smtClean="0"/>
              <a:t>2018 May 15;9(37):24837-24856. </a:t>
            </a:r>
            <a:r>
              <a:rPr lang="hu-HU" sz="900" b="1" dirty="0" err="1" smtClean="0"/>
              <a:t>doi</a:t>
            </a:r>
            <a:r>
              <a:rPr lang="hu-HU" sz="900" b="1" dirty="0" smtClean="0"/>
              <a:t>: 10.18632/oncotarget.24984. </a:t>
            </a:r>
            <a:r>
              <a:rPr lang="hu-HU" sz="900" b="1" dirty="0" err="1" smtClean="0"/>
              <a:t>eCollection</a:t>
            </a:r>
            <a:r>
              <a:rPr lang="hu-HU" sz="900" b="1" dirty="0" smtClean="0"/>
              <a:t> 2018 May 15.</a:t>
            </a:r>
          </a:p>
          <a:p>
            <a:r>
              <a:rPr lang="hu-HU" sz="900" b="1" dirty="0" err="1" smtClean="0"/>
              <a:t>B-glucans</a:t>
            </a:r>
            <a:r>
              <a:rPr lang="hu-HU" sz="900" b="1" dirty="0" smtClean="0"/>
              <a:t> </a:t>
            </a:r>
            <a:r>
              <a:rPr lang="hu-HU" sz="900" b="1" dirty="0" err="1" smtClean="0"/>
              <a:t>from</a:t>
            </a:r>
            <a:r>
              <a:rPr lang="hu-HU" sz="900" b="1" dirty="0" smtClean="0"/>
              <a:t> </a:t>
            </a:r>
            <a:r>
              <a:rPr lang="hu-HU" sz="900" b="1" dirty="0" err="1" smtClean="0"/>
              <a:t>Grifola</a:t>
            </a:r>
            <a:r>
              <a:rPr lang="hu-HU" sz="900" b="1" dirty="0" smtClean="0"/>
              <a:t> </a:t>
            </a:r>
            <a:r>
              <a:rPr lang="hu-HU" sz="900" b="1" dirty="0" err="1" smtClean="0"/>
              <a:t>frondosa</a:t>
            </a:r>
            <a:r>
              <a:rPr lang="hu-HU" sz="900" b="1" dirty="0" smtClean="0"/>
              <a:t> and </a:t>
            </a:r>
            <a:r>
              <a:rPr lang="hu-HU" sz="900" b="1" dirty="0" err="1" smtClean="0"/>
              <a:t>Ganoderma</a:t>
            </a:r>
            <a:r>
              <a:rPr lang="hu-HU" sz="900" b="1" dirty="0" smtClean="0"/>
              <a:t> </a:t>
            </a:r>
            <a:r>
              <a:rPr lang="hu-HU" sz="900" b="1" dirty="0" err="1" smtClean="0"/>
              <a:t>lucidum</a:t>
            </a:r>
            <a:r>
              <a:rPr lang="hu-HU" sz="900" b="1" dirty="0" smtClean="0"/>
              <a:t> </a:t>
            </a:r>
            <a:r>
              <a:rPr lang="hu-HU" sz="900" b="1" dirty="0" err="1" smtClean="0"/>
              <a:t>in</a:t>
            </a:r>
            <a:r>
              <a:rPr lang="hu-HU" sz="900" b="1" dirty="0" smtClean="0"/>
              <a:t> </a:t>
            </a:r>
            <a:r>
              <a:rPr lang="hu-HU" sz="900" b="1" dirty="0" err="1" smtClean="0"/>
              <a:t>breast</a:t>
            </a:r>
            <a:r>
              <a:rPr lang="hu-HU" sz="900" b="1" dirty="0" smtClean="0"/>
              <a:t> </a:t>
            </a:r>
            <a:r>
              <a:rPr lang="hu-HU" sz="900" b="1" dirty="0" err="1" smtClean="0"/>
              <a:t>cancer</a:t>
            </a:r>
            <a:r>
              <a:rPr lang="hu-HU" sz="900" b="1" dirty="0" smtClean="0"/>
              <a:t>: an </a:t>
            </a:r>
            <a:r>
              <a:rPr lang="hu-HU" sz="900" b="1" dirty="0" err="1" smtClean="0"/>
              <a:t>example</a:t>
            </a:r>
            <a:r>
              <a:rPr lang="hu-HU" sz="900" b="1" dirty="0" smtClean="0"/>
              <a:t> of </a:t>
            </a:r>
            <a:r>
              <a:rPr lang="hu-HU" sz="900" b="1" dirty="0" err="1" smtClean="0"/>
              <a:t>complementary</a:t>
            </a:r>
            <a:r>
              <a:rPr lang="hu-HU" sz="900" b="1" dirty="0" smtClean="0"/>
              <a:t> and </a:t>
            </a:r>
            <a:r>
              <a:rPr lang="hu-HU" sz="900" b="1" dirty="0" err="1" smtClean="0"/>
              <a:t>integrative</a:t>
            </a:r>
            <a:r>
              <a:rPr lang="hu-HU" sz="900" b="1" dirty="0" smtClean="0"/>
              <a:t> </a:t>
            </a:r>
            <a:r>
              <a:rPr lang="hu-HU" sz="900" b="1" dirty="0" err="1" smtClean="0"/>
              <a:t>medicine</a:t>
            </a:r>
            <a:r>
              <a:rPr lang="hu-HU" sz="900" b="1" dirty="0" smtClean="0"/>
              <a:t>.</a:t>
            </a:r>
          </a:p>
          <a:p>
            <a:r>
              <a:rPr lang="hu-HU" sz="900" b="1" u="sng" dirty="0" smtClean="0">
                <a:hlinkClick r:id="rId3"/>
              </a:rPr>
              <a:t>Rossi P</a:t>
            </a:r>
            <a:r>
              <a:rPr lang="hu-HU" sz="900" b="1" baseline="30000" dirty="0" smtClean="0"/>
              <a:t>1</a:t>
            </a:r>
            <a:r>
              <a:rPr lang="hu-HU" sz="900" b="1" dirty="0" smtClean="0"/>
              <a:t>, </a:t>
            </a:r>
            <a:r>
              <a:rPr lang="hu-HU" sz="900" b="1" u="sng" dirty="0" err="1" smtClean="0">
                <a:hlinkClick r:id="rId4"/>
              </a:rPr>
              <a:t>Difrancia</a:t>
            </a:r>
            <a:r>
              <a:rPr lang="hu-HU" sz="900" b="1" u="sng" dirty="0" smtClean="0">
                <a:hlinkClick r:id="rId4"/>
              </a:rPr>
              <a:t> R</a:t>
            </a:r>
            <a:r>
              <a:rPr lang="hu-HU" sz="900" b="1" baseline="30000" dirty="0" smtClean="0"/>
              <a:t>2</a:t>
            </a:r>
            <a:r>
              <a:rPr lang="hu-HU" sz="900" b="1" dirty="0" smtClean="0"/>
              <a:t>, </a:t>
            </a:r>
            <a:r>
              <a:rPr lang="hu-HU" sz="900" b="1" u="sng" dirty="0" err="1" smtClean="0">
                <a:hlinkClick r:id="rId5"/>
              </a:rPr>
              <a:t>Quagliariello</a:t>
            </a:r>
            <a:r>
              <a:rPr lang="hu-HU" sz="900" b="1" u="sng" dirty="0" smtClean="0">
                <a:hlinkClick r:id="rId5"/>
              </a:rPr>
              <a:t> V</a:t>
            </a:r>
            <a:r>
              <a:rPr lang="hu-HU" sz="900" b="1" baseline="30000" dirty="0" smtClean="0"/>
              <a:t>3</a:t>
            </a:r>
            <a:r>
              <a:rPr lang="hu-HU" sz="900" b="1" dirty="0" smtClean="0"/>
              <a:t>, </a:t>
            </a:r>
            <a:r>
              <a:rPr lang="hu-HU" sz="900" b="1" u="sng" dirty="0" err="1" smtClean="0">
                <a:hlinkClick r:id="rId6"/>
              </a:rPr>
              <a:t>Savino</a:t>
            </a:r>
            <a:r>
              <a:rPr lang="hu-HU" sz="900" b="1" u="sng" dirty="0" smtClean="0">
                <a:hlinkClick r:id="rId6"/>
              </a:rPr>
              <a:t> E</a:t>
            </a:r>
            <a:r>
              <a:rPr lang="hu-HU" sz="900" b="1" baseline="30000" dirty="0" smtClean="0"/>
              <a:t>4</a:t>
            </a:r>
            <a:r>
              <a:rPr lang="hu-HU" sz="900" b="1" dirty="0" smtClean="0"/>
              <a:t>, </a:t>
            </a:r>
            <a:r>
              <a:rPr lang="hu-HU" sz="900" b="1" u="sng" dirty="0" err="1" smtClean="0">
                <a:hlinkClick r:id="rId7"/>
              </a:rPr>
              <a:t>Tralongo</a:t>
            </a:r>
            <a:r>
              <a:rPr lang="hu-HU" sz="900" b="1" u="sng" dirty="0" smtClean="0">
                <a:hlinkClick r:id="rId7"/>
              </a:rPr>
              <a:t> P</a:t>
            </a:r>
            <a:r>
              <a:rPr lang="hu-HU" sz="900" b="1" baseline="30000" dirty="0" smtClean="0"/>
              <a:t>5</a:t>
            </a:r>
            <a:r>
              <a:rPr lang="hu-HU" sz="900" b="1" dirty="0" smtClean="0"/>
              <a:t>, </a:t>
            </a:r>
            <a:r>
              <a:rPr lang="hu-HU" sz="900" b="1" u="sng" dirty="0" err="1" smtClean="0">
                <a:hlinkClick r:id="rId8"/>
              </a:rPr>
              <a:t>Randazzo</a:t>
            </a:r>
            <a:r>
              <a:rPr lang="hu-HU" sz="900" b="1" u="sng" dirty="0" smtClean="0">
                <a:hlinkClick r:id="rId8"/>
              </a:rPr>
              <a:t> CL</a:t>
            </a:r>
            <a:r>
              <a:rPr lang="hu-HU" sz="900" b="1" baseline="30000" dirty="0" smtClean="0"/>
              <a:t>6</a:t>
            </a:r>
            <a:r>
              <a:rPr lang="hu-HU" sz="900" b="1" dirty="0" smtClean="0"/>
              <a:t>, </a:t>
            </a:r>
            <a:r>
              <a:rPr lang="hu-HU" sz="900" b="1" u="sng" dirty="0" err="1" smtClean="0">
                <a:hlinkClick r:id="rId9"/>
              </a:rPr>
              <a:t>Berretta</a:t>
            </a:r>
            <a:r>
              <a:rPr lang="hu-HU" sz="900" b="1" u="sng" dirty="0" smtClean="0">
                <a:hlinkClick r:id="rId9"/>
              </a:rPr>
              <a:t> M</a:t>
            </a:r>
            <a:r>
              <a:rPr lang="hu-HU" sz="900" b="1" baseline="30000" dirty="0" smtClean="0"/>
              <a:t>7</a:t>
            </a:r>
            <a:r>
              <a:rPr lang="hu-HU" sz="900" b="1" dirty="0" smtClean="0"/>
              <a:t>.</a:t>
            </a:r>
          </a:p>
          <a:p>
            <a:pPr>
              <a:lnSpc>
                <a:spcPct val="90000"/>
              </a:lnSpc>
            </a:pPr>
            <a:endParaRPr lang="hu-HU" sz="900" dirty="0" err="1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</p:txBody>
      </p:sp>
      <p:pic>
        <p:nvPicPr>
          <p:cNvPr id="6" name="Kép 5" descr="SzÃ©chenyi Program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066212" y="152400"/>
            <a:ext cx="2926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8012" y="228600"/>
            <a:ext cx="6096000" cy="1203325"/>
          </a:xfrm>
        </p:spPr>
        <p:txBody>
          <a:bodyPr>
            <a:normAutofit/>
          </a:bodyPr>
          <a:lstStyle/>
          <a:p>
            <a:r>
              <a:rPr lang="hu-HU" sz="3600" dirty="0" smtClean="0"/>
              <a:t>Klinikai vizsgálatok, szakirodalmi adatok</a:t>
            </a:r>
            <a:endParaRPr lang="hu-HU" sz="3600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379412" y="1600200"/>
            <a:ext cx="5973167" cy="4495800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Elmúlt 50 évben fejlődés</a:t>
            </a:r>
          </a:p>
          <a:p>
            <a:r>
              <a:rPr lang="hu-HU" dirty="0" smtClean="0"/>
              <a:t>Az </a:t>
            </a:r>
            <a:r>
              <a:rPr lang="hu-HU" b="1" dirty="0" smtClean="0"/>
              <a:t>első tanulmány </a:t>
            </a:r>
            <a:r>
              <a:rPr lang="hu-HU" dirty="0" smtClean="0"/>
              <a:t>a nyugati igénnyel és modern tudományos eszközökkel végzett gomba-hatóanyag vizsgálatokról </a:t>
            </a:r>
            <a:r>
              <a:rPr lang="hu-HU" b="1" dirty="0" smtClean="0"/>
              <a:t>1957-ben</a:t>
            </a:r>
            <a:r>
              <a:rPr lang="hu-HU" dirty="0" smtClean="0"/>
              <a:t> jelent meg az </a:t>
            </a:r>
            <a:r>
              <a:rPr lang="hu-HU" sz="3000" b="1" dirty="0" err="1" smtClean="0">
                <a:solidFill>
                  <a:srgbClr val="FF0000"/>
                </a:solidFill>
              </a:rPr>
              <a:t>Antibiotics</a:t>
            </a:r>
            <a:r>
              <a:rPr lang="hu-HU" sz="3000" b="1" dirty="0" smtClean="0">
                <a:solidFill>
                  <a:srgbClr val="FF0000"/>
                </a:solidFill>
              </a:rPr>
              <a:t> and </a:t>
            </a:r>
            <a:r>
              <a:rPr lang="hu-HU" sz="3000" b="1" dirty="0" err="1" smtClean="0">
                <a:solidFill>
                  <a:srgbClr val="FF0000"/>
                </a:solidFill>
              </a:rPr>
              <a:t>Chemotherapeutics</a:t>
            </a:r>
            <a:r>
              <a:rPr lang="hu-HU" sz="3000" b="1" dirty="0" smtClean="0">
                <a:solidFill>
                  <a:srgbClr val="FF0000"/>
                </a:solidFill>
              </a:rPr>
              <a:t> című szaklapban</a:t>
            </a:r>
            <a:r>
              <a:rPr lang="hu-HU" dirty="0" smtClean="0"/>
              <a:t>; az ízletes vargányában (B. </a:t>
            </a:r>
            <a:r>
              <a:rPr lang="hu-HU" dirty="0" err="1" smtClean="0"/>
              <a:t>edulis</a:t>
            </a:r>
            <a:r>
              <a:rPr lang="hu-HU" dirty="0" smtClean="0"/>
              <a:t>) található </a:t>
            </a:r>
            <a:r>
              <a:rPr lang="hu-HU" dirty="0" err="1" smtClean="0"/>
              <a:t>daganat-növekedésgátló</a:t>
            </a:r>
            <a:r>
              <a:rPr lang="hu-HU" dirty="0" smtClean="0"/>
              <a:t> molekulákról szólt. </a:t>
            </a:r>
          </a:p>
          <a:p>
            <a:r>
              <a:rPr lang="hu-HU" dirty="0" smtClean="0"/>
              <a:t>Azóta több, mint 50 000 tudományos cikk számolt be gombák hatóanyagainak egészségügyi vagy élettani, biokémiai vizsgálatáról, közülük több, mint 400 cikk gomba-hatóanyagot alkalmazó klinikai vizsgálat eredményeit tartalmazza. </a:t>
            </a:r>
          </a:p>
          <a:p>
            <a:endParaRPr lang="hu-HU" dirty="0"/>
          </a:p>
        </p:txBody>
      </p:sp>
      <p:pic>
        <p:nvPicPr>
          <p:cNvPr id="7" name="Tartalom helye 6" descr="C:\Users\USER\Dropbox\Értékesítés\Biyovis\Június 6 Bőr és barátai konferencia\jarvanymegelozes_beta_glukan_hatasmechanizmus.preview-480x337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0412" y="3048000"/>
            <a:ext cx="3633788" cy="2895600"/>
          </a:xfrm>
          <a:prstGeom prst="rect">
            <a:avLst/>
          </a:prstGeom>
          <a:noFill/>
        </p:spPr>
      </p:pic>
      <p:pic>
        <p:nvPicPr>
          <p:cNvPr id="5" name="Kép 4" descr="SzÃ©chenyi Progra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5212" y="228600"/>
            <a:ext cx="330700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379412" y="533400"/>
            <a:ext cx="6477000" cy="990600"/>
          </a:xfrm>
        </p:spPr>
        <p:txBody>
          <a:bodyPr/>
          <a:lstStyle/>
          <a:p>
            <a:r>
              <a:rPr lang="hu-HU" sz="3600" dirty="0" smtClean="0"/>
              <a:t>A gombák </a:t>
            </a:r>
            <a:r>
              <a:rPr lang="hu-HU" sz="3600" dirty="0" err="1" smtClean="0"/>
              <a:t>beltartalmi</a:t>
            </a:r>
            <a:r>
              <a:rPr lang="hu-HU" sz="3600" dirty="0" smtClean="0"/>
              <a:t> paraméterei és hatóanyagai:</a:t>
            </a:r>
            <a:endParaRPr lang="hu-HU" sz="36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1141412" y="1828800"/>
            <a:ext cx="6019800" cy="4690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hu-HU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Víztartalom 85-90 %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hu-HU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Energia tartalom: alacsony zsír és szénhidrát tartalom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hu-HU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Fehérje: </a:t>
            </a:r>
            <a:r>
              <a:rPr lang="hu-HU" sz="28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fehérje</a:t>
            </a:r>
            <a:r>
              <a:rPr lang="hu-HU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érték kielégítő, mennyisége közepes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hu-HU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– esszenciális fehérjék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hu-HU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Rostok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hu-HU" sz="28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Poliszacharidok</a:t>
            </a:r>
            <a:endParaRPr lang="hu-HU" sz="28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hu-HU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Vitaminok: D2, D3, B-vitaminok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hu-HU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1-oktogén-3-ol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hu-HU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Ásványi anyagok</a:t>
            </a:r>
          </a:p>
          <a:p>
            <a:pPr>
              <a:lnSpc>
                <a:spcPct val="90000"/>
              </a:lnSpc>
            </a:pPr>
            <a:endParaRPr lang="hu-HU" sz="2400" dirty="0" err="1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</p:txBody>
      </p:sp>
      <p:pic>
        <p:nvPicPr>
          <p:cNvPr id="4098" name="Picture 2" descr="C:\Users\USER\Documents\Munka\Konferenciák\FHF gyógygomba\FHF 2013\Előadás\képek\Shiitake\lentinula_edodes_mycelia_kosh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1812" y="3048000"/>
            <a:ext cx="3886200" cy="3657600"/>
          </a:xfrm>
          <a:prstGeom prst="rect">
            <a:avLst/>
          </a:prstGeom>
          <a:noFill/>
        </p:spPr>
      </p:pic>
      <p:pic>
        <p:nvPicPr>
          <p:cNvPr id="5" name="Kép 4" descr="SzÃ©chenyi Progra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6212" y="304800"/>
            <a:ext cx="2926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rtalom helye 10"/>
          <p:cNvGraphicFramePr>
            <a:graphicFrameLocks noGrp="1"/>
          </p:cNvGraphicFramePr>
          <p:nvPr>
            <p:ph sz="quarter" idx="4"/>
          </p:nvPr>
        </p:nvGraphicFramePr>
        <p:xfrm>
          <a:off x="6094412" y="304800"/>
          <a:ext cx="5791204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219201"/>
                <a:gridCol w="990601"/>
                <a:gridCol w="1066801"/>
                <a:gridCol w="990601"/>
              </a:tblGrid>
              <a:tr h="609600">
                <a:tc>
                  <a:txBody>
                    <a:bodyPr/>
                    <a:lstStyle/>
                    <a:p>
                      <a:r>
                        <a:rPr lang="hu-HU" dirty="0" smtClean="0"/>
                        <a:t>100 g friss gomba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Foszfor (mg)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Vas (mg)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Réz (mg)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Szelén </a:t>
                      </a:r>
                      <a:r>
                        <a:rPr lang="hu-H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hu-HU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µg</a:t>
                      </a:r>
                      <a:r>
                        <a:rPr lang="hu-H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hu-HU" dirty="0"/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Lentinula</a:t>
                      </a:r>
                      <a:r>
                        <a:rPr lang="hu-HU" dirty="0" smtClean="0"/>
                        <a:t> e.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112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0,6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0,1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5,7</a:t>
                      </a:r>
                      <a:endParaRPr lang="hu-HU" dirty="0"/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Agaricus</a:t>
                      </a:r>
                      <a:r>
                        <a:rPr lang="hu-HU" dirty="0" smtClean="0"/>
                        <a:t> b.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-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1,9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4,28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0,35</a:t>
                      </a:r>
                      <a:endParaRPr lang="hu-HU" dirty="0"/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Ganoderma</a:t>
                      </a:r>
                      <a:r>
                        <a:rPr lang="hu-HU" dirty="0" smtClean="0"/>
                        <a:t> l.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-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1,3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0,014</a:t>
                      </a:r>
                      <a:endParaRPr lang="hu-HU" dirty="0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Grifola</a:t>
                      </a:r>
                      <a:r>
                        <a:rPr lang="hu-HU" baseline="0" dirty="0" smtClean="0"/>
                        <a:t> f.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-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7,6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1,8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0,056</a:t>
                      </a:r>
                      <a:endParaRPr lang="hu-H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rtalom helye 12"/>
          <p:cNvGraphicFramePr>
            <a:graphicFrameLocks noGrp="1"/>
          </p:cNvGraphicFramePr>
          <p:nvPr>
            <p:ph sz="half" idx="2"/>
          </p:nvPr>
        </p:nvGraphicFramePr>
        <p:xfrm>
          <a:off x="379412" y="381000"/>
          <a:ext cx="50292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4732"/>
                <a:gridCol w="837127"/>
                <a:gridCol w="906889"/>
                <a:gridCol w="837126"/>
                <a:gridCol w="913326"/>
              </a:tblGrid>
              <a:tr h="783771">
                <a:tc>
                  <a:txBody>
                    <a:bodyPr/>
                    <a:lstStyle/>
                    <a:p>
                      <a:r>
                        <a:rPr lang="hu-HU" dirty="0" smtClean="0"/>
                        <a:t>100 g friss gomba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Nátrium (mg)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Kálium (mg)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Kalcium (mg)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Magnézium (mg)</a:t>
                      </a:r>
                      <a:endParaRPr lang="hu-HU" dirty="0"/>
                    </a:p>
                  </a:txBody>
                  <a:tcPr/>
                </a:tc>
              </a:tr>
              <a:tr h="548640"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Lentinula</a:t>
                      </a:r>
                      <a:r>
                        <a:rPr lang="hu-HU" dirty="0" smtClean="0"/>
                        <a:t> e.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>
                          <a:solidFill>
                            <a:srgbClr val="FF0000"/>
                          </a:solidFill>
                        </a:rPr>
                        <a:t>305</a:t>
                      </a:r>
                      <a:endParaRPr lang="hu-H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/>
                </a:tc>
              </a:tr>
              <a:tr h="548640"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Agaricus</a:t>
                      </a:r>
                      <a:r>
                        <a:rPr lang="hu-HU" dirty="0" smtClean="0"/>
                        <a:t> b.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43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>
                          <a:solidFill>
                            <a:srgbClr val="FF0000"/>
                          </a:solidFill>
                        </a:rPr>
                        <a:t>5200</a:t>
                      </a:r>
                      <a:endParaRPr lang="hu-H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36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-</a:t>
                      </a:r>
                      <a:endParaRPr lang="hu-HU" dirty="0"/>
                    </a:p>
                  </a:txBody>
                  <a:tcPr/>
                </a:tc>
              </a:tr>
              <a:tr h="548640"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Ganoderma</a:t>
                      </a:r>
                      <a:r>
                        <a:rPr lang="hu-HU" dirty="0" smtClean="0"/>
                        <a:t> l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>
                          <a:solidFill>
                            <a:srgbClr val="FF0000"/>
                          </a:solidFill>
                        </a:rPr>
                        <a:t>760</a:t>
                      </a:r>
                      <a:endParaRPr lang="hu-H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37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-</a:t>
                      </a:r>
                      <a:endParaRPr lang="hu-HU" dirty="0"/>
                    </a:p>
                  </a:txBody>
                  <a:tcPr/>
                </a:tc>
              </a:tr>
              <a:tr h="313508"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Grifola</a:t>
                      </a:r>
                      <a:r>
                        <a:rPr lang="hu-HU" baseline="0" dirty="0" smtClean="0"/>
                        <a:t> f.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>
                          <a:solidFill>
                            <a:srgbClr val="FF0000"/>
                          </a:solidFill>
                        </a:rPr>
                        <a:t>2300</a:t>
                      </a:r>
                      <a:endParaRPr lang="hu-H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-</a:t>
                      </a:r>
                      <a:endParaRPr lang="hu-H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áblázat 13"/>
          <p:cNvGraphicFramePr>
            <a:graphicFrameLocks noGrp="1"/>
          </p:cNvGraphicFramePr>
          <p:nvPr/>
        </p:nvGraphicFramePr>
        <p:xfrm>
          <a:off x="3656012" y="3810000"/>
          <a:ext cx="8125886" cy="28194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177"/>
                <a:gridCol w="1625177"/>
                <a:gridCol w="1193587"/>
                <a:gridCol w="1956859"/>
                <a:gridCol w="1725086"/>
              </a:tblGrid>
              <a:tr h="858079">
                <a:tc>
                  <a:txBody>
                    <a:bodyPr/>
                    <a:lstStyle/>
                    <a:p>
                      <a:r>
                        <a:rPr lang="hu-HU" dirty="0" smtClean="0"/>
                        <a:t>100 g friss gomba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Riboflavin</a:t>
                      </a:r>
                      <a:r>
                        <a:rPr lang="hu-HU" baseline="0" dirty="0" smtClean="0"/>
                        <a:t> (B2) </a:t>
                      </a:r>
                      <a:r>
                        <a:rPr lang="hu-H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hu-HU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µg</a:t>
                      </a:r>
                      <a:r>
                        <a:rPr lang="hu-H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Niacin</a:t>
                      </a:r>
                      <a:r>
                        <a:rPr lang="hu-HU" dirty="0" smtClean="0"/>
                        <a:t> (B3) </a:t>
                      </a:r>
                      <a:r>
                        <a:rPr lang="hu-H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hu-HU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µg</a:t>
                      </a:r>
                      <a:r>
                        <a:rPr lang="hu-H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Pantoténsav</a:t>
                      </a:r>
                      <a:r>
                        <a:rPr lang="hu-HU" dirty="0" smtClean="0"/>
                        <a:t> (B5)</a:t>
                      </a:r>
                      <a:r>
                        <a:rPr lang="hu-H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hu-HU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µg</a:t>
                      </a:r>
                      <a:r>
                        <a:rPr lang="hu-H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Folsav (B9) </a:t>
                      </a:r>
                      <a:r>
                        <a:rPr lang="hu-H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hu-HU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µg</a:t>
                      </a:r>
                      <a:r>
                        <a:rPr lang="hu-H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hu-HU" dirty="0"/>
                    </a:p>
                  </a:txBody>
                  <a:tcPr/>
                </a:tc>
              </a:tr>
              <a:tr h="490331"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Lentinula</a:t>
                      </a:r>
                      <a:r>
                        <a:rPr lang="hu-HU" dirty="0" smtClean="0"/>
                        <a:t> e.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270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4000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1500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30</a:t>
                      </a:r>
                      <a:endParaRPr lang="hu-HU" dirty="0"/>
                    </a:p>
                  </a:txBody>
                  <a:tcPr/>
                </a:tc>
              </a:tr>
              <a:tr h="490331"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Agaricus</a:t>
                      </a:r>
                      <a:r>
                        <a:rPr lang="hu-HU" dirty="0" smtClean="0"/>
                        <a:t> b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2400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>
                          <a:solidFill>
                            <a:srgbClr val="FF0000"/>
                          </a:solidFill>
                        </a:rPr>
                        <a:t>58550</a:t>
                      </a:r>
                      <a:endParaRPr lang="hu-H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>
                          <a:solidFill>
                            <a:srgbClr val="FF0000"/>
                          </a:solidFill>
                        </a:rPr>
                        <a:t>14200</a:t>
                      </a:r>
                      <a:endParaRPr lang="hu-H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-</a:t>
                      </a:r>
                      <a:endParaRPr lang="hu-HU" dirty="0"/>
                    </a:p>
                  </a:txBody>
                  <a:tcPr/>
                </a:tc>
              </a:tr>
              <a:tr h="490331"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Ganoderma</a:t>
                      </a:r>
                      <a:r>
                        <a:rPr lang="hu-HU" dirty="0" smtClean="0"/>
                        <a:t> l.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590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>
                          <a:solidFill>
                            <a:srgbClr val="FF0000"/>
                          </a:solidFill>
                        </a:rPr>
                        <a:t>12400</a:t>
                      </a:r>
                      <a:endParaRPr lang="hu-H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2700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-</a:t>
                      </a:r>
                      <a:endParaRPr lang="hu-HU" dirty="0"/>
                    </a:p>
                  </a:txBody>
                  <a:tcPr/>
                </a:tc>
              </a:tr>
              <a:tr h="490331"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Grifola</a:t>
                      </a:r>
                      <a:r>
                        <a:rPr lang="hu-HU" dirty="0" smtClean="0"/>
                        <a:t> f.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2610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>
                          <a:solidFill>
                            <a:srgbClr val="FF0000"/>
                          </a:solidFill>
                        </a:rPr>
                        <a:t>64800</a:t>
                      </a:r>
                      <a:endParaRPr lang="hu-H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4400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-</a:t>
                      </a:r>
                      <a:endParaRPr lang="hu-H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Szövegdoboz 14"/>
          <p:cNvSpPr txBox="1"/>
          <p:nvPr/>
        </p:nvSpPr>
        <p:spPr>
          <a:xfrm>
            <a:off x="0" y="6433268"/>
            <a:ext cx="25908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(</a:t>
            </a:r>
            <a:r>
              <a:rPr lang="hu-HU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Stamets</a:t>
            </a:r>
            <a:r>
              <a:rPr lang="hu-HU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2000)</a:t>
            </a:r>
          </a:p>
        </p:txBody>
      </p:sp>
      <p:pic>
        <p:nvPicPr>
          <p:cNvPr id="9" name="Kép 8" descr="C:\Users\USER\AppData\Local\Microsoft\Windows\INetCache\Content.Word\DSC_029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412" y="3657600"/>
            <a:ext cx="2895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Kép 6" descr="SzÃ©chenyi Progra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85412" y="5638800"/>
            <a:ext cx="178300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2412" y="228600"/>
            <a:ext cx="5562600" cy="1371600"/>
          </a:xfrm>
        </p:spPr>
        <p:txBody>
          <a:bodyPr>
            <a:normAutofit fontScale="90000"/>
          </a:bodyPr>
          <a:lstStyle/>
          <a:p>
            <a:pPr lvl="0" algn="ctr"/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 </a:t>
            </a:r>
            <a:br>
              <a:rPr lang="hu-HU" dirty="0" smtClean="0"/>
            </a:br>
            <a:r>
              <a:rPr lang="hu-HU" sz="3600" dirty="0" smtClean="0"/>
              <a:t>A Kárpát-medence gombái az évszázados népi és orvosi hagyományban: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4212" y="2057400"/>
            <a:ext cx="5105400" cy="3962400"/>
          </a:xfrm>
        </p:spPr>
        <p:txBody>
          <a:bodyPr>
            <a:normAutofit lnSpcReduction="10000"/>
          </a:bodyPr>
          <a:lstStyle/>
          <a:p>
            <a:r>
              <a:rPr lang="hu-HU" sz="2800" dirty="0" smtClean="0"/>
              <a:t>Távol-keleti országok több évtizedes hagyomány</a:t>
            </a:r>
          </a:p>
          <a:p>
            <a:r>
              <a:rPr lang="hu-HU" sz="2800" dirty="0" err="1" smtClean="0"/>
              <a:t>Kárpát-medence-több</a:t>
            </a:r>
            <a:r>
              <a:rPr lang="hu-HU" sz="2800" dirty="0" smtClean="0"/>
              <a:t> mint </a:t>
            </a:r>
            <a:r>
              <a:rPr lang="hu-HU" sz="2800" b="1" dirty="0" smtClean="0">
                <a:solidFill>
                  <a:srgbClr val="FF0000"/>
                </a:solidFill>
              </a:rPr>
              <a:t>300</a:t>
            </a:r>
            <a:r>
              <a:rPr lang="hu-HU" sz="2800" b="1" dirty="0" smtClean="0"/>
              <a:t> faj</a:t>
            </a:r>
            <a:r>
              <a:rPr lang="hu-HU" sz="2800" dirty="0" smtClean="0"/>
              <a:t>, </a:t>
            </a:r>
            <a:r>
              <a:rPr lang="hu-HU" sz="2800" dirty="0" smtClean="0">
                <a:solidFill>
                  <a:srgbClr val="FF0000"/>
                </a:solidFill>
              </a:rPr>
              <a:t>39 </a:t>
            </a:r>
            <a:r>
              <a:rPr lang="hu-HU" sz="2800" dirty="0" smtClean="0"/>
              <a:t>gyógyhatást mutató faj</a:t>
            </a:r>
          </a:p>
          <a:p>
            <a:r>
              <a:rPr lang="hu-HU" sz="2800" dirty="0" smtClean="0"/>
              <a:t>Vargánya, Pecsétviaszgomba, </a:t>
            </a:r>
            <a:r>
              <a:rPr lang="hu-HU" sz="2800" dirty="0" err="1" smtClean="0"/>
              <a:t>Júdásfülegomba</a:t>
            </a:r>
            <a:r>
              <a:rPr lang="hu-HU" sz="2800" dirty="0" smtClean="0"/>
              <a:t> Taplógombák Csiperke, Gyapjas Tintagomba, Lepketapló, </a:t>
            </a:r>
            <a:r>
              <a:rPr lang="hu-HU" sz="2800" dirty="0" err="1" smtClean="0"/>
              <a:t>Shiiatke</a:t>
            </a:r>
            <a:r>
              <a:rPr lang="hu-HU" sz="2800" dirty="0" smtClean="0"/>
              <a:t>, </a:t>
            </a:r>
            <a:r>
              <a:rPr lang="hu-HU" sz="2800" dirty="0" err="1" smtClean="0"/>
              <a:t>Maitake</a:t>
            </a:r>
            <a:r>
              <a:rPr lang="hu-HU" sz="2800" dirty="0" smtClean="0"/>
              <a:t>, Süngomba</a:t>
            </a:r>
          </a:p>
          <a:p>
            <a:endParaRPr lang="hu-HU" sz="2800" dirty="0"/>
          </a:p>
        </p:txBody>
      </p:sp>
      <p:pic>
        <p:nvPicPr>
          <p:cNvPr id="5" name="Kép 4" descr="hericium_erinaceus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4412" y="3733800"/>
            <a:ext cx="2122194" cy="2829592"/>
          </a:xfrm>
          <a:prstGeom prst="rect">
            <a:avLst/>
          </a:prstGeom>
        </p:spPr>
      </p:pic>
      <p:pic>
        <p:nvPicPr>
          <p:cNvPr id="6" name="Kép 5" descr="CIMG14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0612" y="3810000"/>
            <a:ext cx="3505200" cy="2628900"/>
          </a:xfrm>
          <a:prstGeom prst="rect">
            <a:avLst/>
          </a:prstGeom>
        </p:spPr>
      </p:pic>
      <p:pic>
        <p:nvPicPr>
          <p:cNvPr id="7" name="Kép 6" descr="SzÃ©chenyi Progra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4212" y="152400"/>
            <a:ext cx="376420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1812" y="533400"/>
            <a:ext cx="4037170" cy="1066800"/>
          </a:xfrm>
        </p:spPr>
        <p:txBody>
          <a:bodyPr>
            <a:normAutofit/>
          </a:bodyPr>
          <a:lstStyle/>
          <a:p>
            <a:r>
              <a:rPr lang="hu-HU" sz="3600" dirty="0" smtClean="0"/>
              <a:t>Hatóanyagok:</a:t>
            </a:r>
            <a:endParaRPr lang="hu-HU" sz="3600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8012" y="1905000"/>
            <a:ext cx="5744567" cy="4800600"/>
          </a:xfrm>
        </p:spPr>
        <p:txBody>
          <a:bodyPr>
            <a:normAutofit lnSpcReduction="10000"/>
          </a:bodyPr>
          <a:lstStyle/>
          <a:p>
            <a:pPr lvl="0"/>
            <a:r>
              <a:rPr lang="hu-HU" dirty="0" smtClean="0"/>
              <a:t>Legfontosabb vegyületeik a </a:t>
            </a:r>
            <a:r>
              <a:rPr lang="hu-HU" dirty="0" err="1" smtClean="0"/>
              <a:t>poliszacharidok</a:t>
            </a:r>
            <a:r>
              <a:rPr lang="hu-HU" dirty="0" smtClean="0"/>
              <a:t>, melyek nagy komplex elágazó láncú molekulák. </a:t>
            </a:r>
          </a:p>
          <a:p>
            <a:r>
              <a:rPr lang="hu-HU" dirty="0" smtClean="0"/>
              <a:t>Ezeket a vegyületeket már az 1950-es években intenzíven tanulmányoztak. Az </a:t>
            </a:r>
            <a:r>
              <a:rPr lang="hu-HU" dirty="0" err="1" smtClean="0"/>
              <a:t>antitumor</a:t>
            </a:r>
            <a:r>
              <a:rPr lang="hu-HU" dirty="0" smtClean="0"/>
              <a:t> és </a:t>
            </a:r>
            <a:r>
              <a:rPr lang="hu-HU" dirty="0" err="1" smtClean="0"/>
              <a:t>immunstimuláns</a:t>
            </a:r>
            <a:r>
              <a:rPr lang="hu-HU" dirty="0" smtClean="0"/>
              <a:t> tulajdonságokkal rendelkező </a:t>
            </a:r>
            <a:r>
              <a:rPr lang="hu-HU" dirty="0" err="1" smtClean="0"/>
              <a:t>poliszacharidok</a:t>
            </a:r>
            <a:r>
              <a:rPr lang="hu-HU" dirty="0" smtClean="0"/>
              <a:t> nem csak a gombákban találhatóak meg, hanem a zuzmók, baktériumok és élesztők sejtfalában is. (</a:t>
            </a:r>
            <a:r>
              <a:rPr lang="hu-HU" dirty="0" err="1" smtClean="0"/>
              <a:t>Chihara</a:t>
            </a:r>
            <a:r>
              <a:rPr lang="hu-HU" dirty="0" smtClean="0"/>
              <a:t> és munkatársai, 1970 b )</a:t>
            </a:r>
          </a:p>
          <a:p>
            <a:r>
              <a:rPr lang="hu-HU" dirty="0" smtClean="0"/>
              <a:t>A gombákban lévő </a:t>
            </a:r>
            <a:r>
              <a:rPr lang="hu-HU" dirty="0" err="1" smtClean="0"/>
              <a:t>poliszacharidok</a:t>
            </a:r>
            <a:r>
              <a:rPr lang="hu-HU" dirty="0" smtClean="0"/>
              <a:t> </a:t>
            </a:r>
            <a:r>
              <a:rPr lang="hu-HU" b="1" dirty="0" smtClean="0"/>
              <a:t>molekulárisan fehérjékhez</a:t>
            </a:r>
            <a:r>
              <a:rPr lang="hu-HU" dirty="0" smtClean="0"/>
              <a:t> kötöttek. </a:t>
            </a:r>
            <a:endParaRPr lang="hu-HU" dirty="0"/>
          </a:p>
        </p:txBody>
      </p:sp>
      <p:pic>
        <p:nvPicPr>
          <p:cNvPr id="5" name="Tartalom helye 4" descr="oncotarget-09-24837-g0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704012" y="457200"/>
            <a:ext cx="5264078" cy="2667000"/>
          </a:xfrm>
        </p:spPr>
      </p:pic>
      <p:sp>
        <p:nvSpPr>
          <p:cNvPr id="6" name="Szövegdoboz 5"/>
          <p:cNvSpPr txBox="1"/>
          <p:nvPr/>
        </p:nvSpPr>
        <p:spPr>
          <a:xfrm>
            <a:off x="8228012" y="3276600"/>
            <a:ext cx="3733800" cy="1574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b="1" dirty="0" smtClean="0"/>
              <a:t>The </a:t>
            </a:r>
            <a:r>
              <a:rPr lang="hu-HU" sz="900" b="1" dirty="0" err="1" smtClean="0"/>
              <a:t>polymeric</a:t>
            </a:r>
            <a:r>
              <a:rPr lang="hu-HU" sz="900" b="1" dirty="0" smtClean="0"/>
              <a:t> </a:t>
            </a:r>
            <a:r>
              <a:rPr lang="hu-HU" sz="900" b="1" dirty="0" err="1" smtClean="0"/>
              <a:t>structure</a:t>
            </a:r>
            <a:r>
              <a:rPr lang="hu-HU" sz="900" b="1" dirty="0" smtClean="0"/>
              <a:t> of </a:t>
            </a:r>
            <a:r>
              <a:rPr lang="el-GR" sz="900" b="1" dirty="0" smtClean="0"/>
              <a:t>β-</a:t>
            </a:r>
            <a:r>
              <a:rPr lang="hu-HU" sz="900" b="1" dirty="0" err="1" smtClean="0"/>
              <a:t>glucans</a:t>
            </a:r>
            <a:endParaRPr lang="hu-HU" sz="900" b="1" dirty="0" smtClean="0"/>
          </a:p>
          <a:p>
            <a:r>
              <a:rPr lang="hu-HU" sz="900" dirty="0" err="1" smtClean="0"/>
              <a:t>These</a:t>
            </a:r>
            <a:r>
              <a:rPr lang="hu-HU" sz="900" dirty="0" smtClean="0"/>
              <a:t> </a:t>
            </a:r>
            <a:r>
              <a:rPr lang="hu-HU" sz="900" dirty="0" err="1" smtClean="0"/>
              <a:t>molecules</a:t>
            </a:r>
            <a:r>
              <a:rPr lang="hu-HU" sz="900" dirty="0" smtClean="0"/>
              <a:t> </a:t>
            </a:r>
            <a:r>
              <a:rPr lang="hu-HU" sz="900" dirty="0" err="1" smtClean="0"/>
              <a:t>are</a:t>
            </a:r>
            <a:r>
              <a:rPr lang="hu-HU" sz="900" dirty="0" smtClean="0"/>
              <a:t> </a:t>
            </a:r>
            <a:r>
              <a:rPr lang="hu-HU" sz="900" dirty="0" err="1" smtClean="0"/>
              <a:t>constituted</a:t>
            </a:r>
            <a:r>
              <a:rPr lang="hu-HU" sz="900" dirty="0" smtClean="0"/>
              <a:t> </a:t>
            </a:r>
            <a:r>
              <a:rPr lang="hu-HU" sz="900" dirty="0" err="1" smtClean="0"/>
              <a:t>by</a:t>
            </a:r>
            <a:r>
              <a:rPr lang="hu-HU" sz="900" dirty="0" smtClean="0"/>
              <a:t> </a:t>
            </a:r>
            <a:r>
              <a:rPr lang="hu-HU" sz="900" dirty="0" err="1" smtClean="0"/>
              <a:t>heterogeneous</a:t>
            </a:r>
            <a:r>
              <a:rPr lang="hu-HU" sz="900" dirty="0" smtClean="0"/>
              <a:t> </a:t>
            </a:r>
            <a:r>
              <a:rPr lang="hu-HU" sz="900" dirty="0" err="1" smtClean="0"/>
              <a:t>groups</a:t>
            </a:r>
            <a:r>
              <a:rPr lang="hu-HU" sz="900" dirty="0" smtClean="0"/>
              <a:t> of </a:t>
            </a:r>
            <a:r>
              <a:rPr lang="hu-HU" sz="900" dirty="0" err="1" smtClean="0"/>
              <a:t>glucose</a:t>
            </a:r>
            <a:r>
              <a:rPr lang="hu-HU" sz="900" dirty="0" smtClean="0"/>
              <a:t> </a:t>
            </a:r>
            <a:r>
              <a:rPr lang="hu-HU" sz="900" dirty="0" err="1" smtClean="0"/>
              <a:t>polymers</a:t>
            </a:r>
            <a:r>
              <a:rPr lang="hu-HU" sz="900" dirty="0" smtClean="0"/>
              <a:t>, </a:t>
            </a:r>
            <a:r>
              <a:rPr lang="hu-HU" sz="900" dirty="0" err="1" smtClean="0"/>
              <a:t>consisting</a:t>
            </a:r>
            <a:r>
              <a:rPr lang="hu-HU" sz="900" dirty="0" smtClean="0"/>
              <a:t> </a:t>
            </a:r>
            <a:r>
              <a:rPr lang="hu-HU" sz="900" dirty="0" err="1" smtClean="0"/>
              <a:t>of</a:t>
            </a:r>
            <a:r>
              <a:rPr lang="hu-HU" sz="900" dirty="0" smtClean="0"/>
              <a:t> a </a:t>
            </a:r>
            <a:r>
              <a:rPr lang="hu-HU" sz="900" dirty="0" err="1" smtClean="0"/>
              <a:t>backbone</a:t>
            </a:r>
            <a:r>
              <a:rPr lang="hu-HU" sz="900" dirty="0" smtClean="0"/>
              <a:t> of </a:t>
            </a:r>
            <a:r>
              <a:rPr lang="el-GR" sz="900" dirty="0" smtClean="0"/>
              <a:t>β-(1, 3)–</a:t>
            </a:r>
            <a:r>
              <a:rPr lang="hu-HU" sz="900" dirty="0" smtClean="0"/>
              <a:t>linked </a:t>
            </a:r>
            <a:r>
              <a:rPr lang="el-GR" sz="900" dirty="0" smtClean="0"/>
              <a:t>β-</a:t>
            </a:r>
            <a:r>
              <a:rPr lang="hu-HU" sz="900" dirty="0" err="1" smtClean="0"/>
              <a:t>D-glucopyranosyl</a:t>
            </a:r>
            <a:r>
              <a:rPr lang="hu-HU" sz="900" dirty="0" smtClean="0"/>
              <a:t> </a:t>
            </a:r>
            <a:r>
              <a:rPr lang="hu-HU" sz="900" dirty="0" err="1" smtClean="0"/>
              <a:t>units</a:t>
            </a:r>
            <a:r>
              <a:rPr lang="hu-HU" sz="900" dirty="0" smtClean="0"/>
              <a:t> </a:t>
            </a:r>
            <a:r>
              <a:rPr lang="hu-HU" sz="900" dirty="0" err="1" smtClean="0"/>
              <a:t>with</a:t>
            </a:r>
            <a:r>
              <a:rPr lang="hu-HU" sz="900" dirty="0" smtClean="0"/>
              <a:t> </a:t>
            </a:r>
            <a:r>
              <a:rPr lang="hu-HU" sz="900" dirty="0" err="1" smtClean="0"/>
              <a:t>two</a:t>
            </a:r>
            <a:r>
              <a:rPr lang="hu-HU" sz="900" dirty="0" smtClean="0"/>
              <a:t> </a:t>
            </a:r>
            <a:r>
              <a:rPr lang="el-GR" sz="900" dirty="0" smtClean="0"/>
              <a:t>β-(1, 6) </a:t>
            </a:r>
            <a:r>
              <a:rPr lang="hu-HU" sz="900" dirty="0" smtClean="0"/>
              <a:t>linked </a:t>
            </a:r>
            <a:r>
              <a:rPr lang="hu-HU" sz="900" dirty="0" err="1" smtClean="0"/>
              <a:t>side</a:t>
            </a:r>
            <a:r>
              <a:rPr lang="hu-HU" sz="900" dirty="0" smtClean="0"/>
              <a:t> </a:t>
            </a:r>
            <a:r>
              <a:rPr lang="hu-HU" sz="900" dirty="0" err="1" smtClean="0"/>
              <a:t>chains</a:t>
            </a:r>
            <a:r>
              <a:rPr lang="hu-HU" sz="900" dirty="0" smtClean="0"/>
              <a:t> </a:t>
            </a:r>
            <a:r>
              <a:rPr lang="hu-HU" sz="900" dirty="0" err="1" smtClean="0"/>
              <a:t>every</a:t>
            </a:r>
            <a:r>
              <a:rPr lang="hu-HU" sz="900" dirty="0" smtClean="0"/>
              <a:t> </a:t>
            </a:r>
            <a:r>
              <a:rPr lang="hu-HU" sz="900" dirty="0" err="1" smtClean="0"/>
              <a:t>five</a:t>
            </a:r>
            <a:r>
              <a:rPr lang="hu-HU" sz="900" dirty="0" smtClean="0"/>
              <a:t> </a:t>
            </a:r>
            <a:r>
              <a:rPr lang="el-GR" sz="900" dirty="0" smtClean="0"/>
              <a:t>β-(1, 3)–</a:t>
            </a:r>
            <a:r>
              <a:rPr lang="hu-HU" sz="900" dirty="0" smtClean="0"/>
              <a:t>linked </a:t>
            </a:r>
            <a:r>
              <a:rPr lang="hu-HU" sz="900" dirty="0" err="1" smtClean="0"/>
              <a:t>backbone</a:t>
            </a:r>
            <a:r>
              <a:rPr lang="hu-HU" sz="900" dirty="0" smtClean="0"/>
              <a:t> </a:t>
            </a:r>
            <a:r>
              <a:rPr lang="hu-HU" sz="900" dirty="0" err="1" smtClean="0"/>
              <a:t>residues</a:t>
            </a:r>
            <a:r>
              <a:rPr lang="hu-HU" sz="900" dirty="0" smtClean="0"/>
              <a:t>.</a:t>
            </a:r>
          </a:p>
          <a:p>
            <a:r>
              <a:rPr lang="hu-HU" sz="900" dirty="0" err="1" smtClean="0">
                <a:hlinkClick r:id="rId3"/>
              </a:rPr>
              <a:t>B-glucans</a:t>
            </a:r>
            <a:r>
              <a:rPr lang="hu-HU" sz="900" dirty="0" smtClean="0">
                <a:hlinkClick r:id="rId3"/>
              </a:rPr>
              <a:t> </a:t>
            </a:r>
            <a:r>
              <a:rPr lang="hu-HU" sz="900" dirty="0" err="1" smtClean="0">
                <a:hlinkClick r:id="rId3"/>
              </a:rPr>
              <a:t>from</a:t>
            </a:r>
            <a:r>
              <a:rPr lang="hu-HU" sz="900" dirty="0" smtClean="0">
                <a:hlinkClick r:id="rId3"/>
              </a:rPr>
              <a:t> </a:t>
            </a:r>
            <a:r>
              <a:rPr lang="hu-HU" sz="900" dirty="0" err="1" smtClean="0">
                <a:hlinkClick r:id="rId3"/>
              </a:rPr>
              <a:t>Grifola</a:t>
            </a:r>
            <a:r>
              <a:rPr lang="hu-HU" sz="900" dirty="0" smtClean="0">
                <a:hlinkClick r:id="rId3"/>
              </a:rPr>
              <a:t> </a:t>
            </a:r>
            <a:r>
              <a:rPr lang="hu-HU" sz="900" dirty="0" err="1" smtClean="0">
                <a:hlinkClick r:id="rId3"/>
              </a:rPr>
              <a:t>frondosa</a:t>
            </a:r>
            <a:r>
              <a:rPr lang="hu-HU" sz="900" dirty="0" smtClean="0">
                <a:hlinkClick r:id="rId3"/>
              </a:rPr>
              <a:t> and </a:t>
            </a:r>
            <a:r>
              <a:rPr lang="hu-HU" sz="900" dirty="0" err="1" smtClean="0">
                <a:hlinkClick r:id="rId3"/>
              </a:rPr>
              <a:t>Ganoderma</a:t>
            </a:r>
            <a:r>
              <a:rPr lang="hu-HU" sz="900" dirty="0" smtClean="0">
                <a:hlinkClick r:id="rId3"/>
              </a:rPr>
              <a:t> </a:t>
            </a:r>
            <a:r>
              <a:rPr lang="hu-HU" sz="900" dirty="0" err="1" smtClean="0">
                <a:hlinkClick r:id="rId3"/>
              </a:rPr>
              <a:t>lucidum</a:t>
            </a:r>
            <a:r>
              <a:rPr lang="hu-HU" sz="900" dirty="0" smtClean="0">
                <a:hlinkClick r:id="rId3"/>
              </a:rPr>
              <a:t> </a:t>
            </a:r>
            <a:r>
              <a:rPr lang="hu-HU" sz="900" dirty="0" err="1" smtClean="0">
                <a:hlinkClick r:id="rId3"/>
              </a:rPr>
              <a:t>in</a:t>
            </a:r>
            <a:r>
              <a:rPr lang="hu-HU" sz="900" dirty="0" smtClean="0">
                <a:hlinkClick r:id="rId3"/>
              </a:rPr>
              <a:t> </a:t>
            </a:r>
            <a:r>
              <a:rPr lang="hu-HU" sz="900" dirty="0" err="1" smtClean="0">
                <a:hlinkClick r:id="rId3"/>
              </a:rPr>
              <a:t>breast</a:t>
            </a:r>
            <a:r>
              <a:rPr lang="hu-HU" sz="900" dirty="0" smtClean="0">
                <a:hlinkClick r:id="rId3"/>
              </a:rPr>
              <a:t> </a:t>
            </a:r>
            <a:r>
              <a:rPr lang="hu-HU" sz="900" dirty="0" err="1" smtClean="0">
                <a:hlinkClick r:id="rId3"/>
              </a:rPr>
              <a:t>cancer</a:t>
            </a:r>
            <a:r>
              <a:rPr lang="hu-HU" sz="900" dirty="0" smtClean="0">
                <a:hlinkClick r:id="rId3"/>
              </a:rPr>
              <a:t>: an </a:t>
            </a:r>
            <a:r>
              <a:rPr lang="hu-HU" sz="900" dirty="0" err="1" smtClean="0">
                <a:hlinkClick r:id="rId3"/>
              </a:rPr>
              <a:t>example</a:t>
            </a:r>
            <a:r>
              <a:rPr lang="hu-HU" sz="900" dirty="0" smtClean="0">
                <a:hlinkClick r:id="rId3"/>
              </a:rPr>
              <a:t> of </a:t>
            </a:r>
            <a:r>
              <a:rPr lang="hu-HU" sz="900" dirty="0" err="1" smtClean="0">
                <a:hlinkClick r:id="rId3"/>
              </a:rPr>
              <a:t>complementary</a:t>
            </a:r>
            <a:r>
              <a:rPr lang="hu-HU" sz="900" dirty="0" smtClean="0">
                <a:hlinkClick r:id="rId3"/>
              </a:rPr>
              <a:t> and </a:t>
            </a:r>
            <a:r>
              <a:rPr lang="hu-HU" sz="900" dirty="0" err="1" smtClean="0">
                <a:hlinkClick r:id="rId3"/>
              </a:rPr>
              <a:t>integrative</a:t>
            </a:r>
            <a:r>
              <a:rPr lang="hu-HU" sz="900" dirty="0" smtClean="0">
                <a:hlinkClick r:id="rId3"/>
              </a:rPr>
              <a:t> </a:t>
            </a:r>
            <a:r>
              <a:rPr lang="hu-HU" sz="900" dirty="0" err="1" smtClean="0">
                <a:hlinkClick r:id="rId3"/>
              </a:rPr>
              <a:t>medicine</a:t>
            </a:r>
            <a:endParaRPr lang="hu-HU" sz="900" dirty="0" smtClean="0"/>
          </a:p>
          <a:p>
            <a:r>
              <a:rPr lang="hu-HU" sz="900" dirty="0" err="1" smtClean="0"/>
              <a:t>Oncotarget</a:t>
            </a:r>
            <a:r>
              <a:rPr lang="hu-HU" sz="900" dirty="0" smtClean="0"/>
              <a:t>. 2018 May 15;9(37):24837-24856.</a:t>
            </a:r>
          </a:p>
          <a:p>
            <a:pPr>
              <a:lnSpc>
                <a:spcPct val="90000"/>
              </a:lnSpc>
            </a:pPr>
            <a:r>
              <a:rPr lang="hu-HU" sz="9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i</a:t>
            </a:r>
          </a:p>
          <a:p>
            <a:pPr>
              <a:lnSpc>
                <a:spcPct val="90000"/>
              </a:lnSpc>
            </a:pPr>
            <a:endParaRPr lang="hu-HU" sz="9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hu-HU" sz="900" dirty="0" err="1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</p:txBody>
      </p:sp>
      <p:pic>
        <p:nvPicPr>
          <p:cNvPr id="7" name="Kép 6" descr="SzÃ©chenyi Progra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2412" y="4648200"/>
            <a:ext cx="2926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1812" y="304801"/>
            <a:ext cx="4418170" cy="762000"/>
          </a:xfrm>
        </p:spPr>
        <p:txBody>
          <a:bodyPr>
            <a:normAutofit/>
          </a:bodyPr>
          <a:lstStyle/>
          <a:p>
            <a:r>
              <a:rPr lang="hu-HU" sz="3600" dirty="0" smtClean="0"/>
              <a:t>Hatóanyagok:</a:t>
            </a:r>
            <a:endParaRPr lang="hu-HU" sz="3600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8012" y="1219200"/>
            <a:ext cx="7924799" cy="48768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hu-HU" dirty="0" smtClean="0"/>
              <a:t>Antioxidáns vegyületek: </a:t>
            </a:r>
            <a:r>
              <a:rPr lang="hu-HU" dirty="0" err="1" smtClean="0"/>
              <a:t>pl</a:t>
            </a:r>
            <a:r>
              <a:rPr lang="hu-HU" dirty="0" smtClean="0"/>
              <a:t> </a:t>
            </a:r>
            <a:r>
              <a:rPr lang="hu-HU" dirty="0" err="1" smtClean="0"/>
              <a:t>Ergothionein</a:t>
            </a:r>
            <a:r>
              <a:rPr lang="hu-HU" dirty="0" smtClean="0"/>
              <a:t>: sejtvédő, véd a szabadgyökökkel szemben</a:t>
            </a:r>
          </a:p>
          <a:p>
            <a:pPr lvl="0"/>
            <a:r>
              <a:rPr lang="hu-HU" dirty="0" smtClean="0"/>
              <a:t>Aromás vegyületek- elősegítik az emésztést</a:t>
            </a:r>
          </a:p>
          <a:p>
            <a:pPr lvl="0"/>
            <a:r>
              <a:rPr lang="hu-HU" dirty="0" smtClean="0"/>
              <a:t>Enzimek pl.: </a:t>
            </a:r>
            <a:r>
              <a:rPr lang="hu-HU" dirty="0" err="1" smtClean="0"/>
              <a:t>szuperoxid-dimutáz-anyagcserére</a:t>
            </a:r>
            <a:r>
              <a:rPr lang="hu-HU" dirty="0" smtClean="0"/>
              <a:t> gyakorolt hatás</a:t>
            </a:r>
          </a:p>
          <a:p>
            <a:pPr lvl="0"/>
            <a:r>
              <a:rPr lang="hu-HU" dirty="0" smtClean="0"/>
              <a:t>Zsírsavak-hormonok képzése, erek védelme</a:t>
            </a:r>
          </a:p>
          <a:p>
            <a:pPr lvl="0"/>
            <a:r>
              <a:rPr lang="hu-HU" dirty="0" err="1" smtClean="0"/>
              <a:t>Lektinek-immunvédekezés</a:t>
            </a:r>
            <a:r>
              <a:rPr lang="hu-HU" dirty="0" smtClean="0"/>
              <a:t> fokozása, daganat elleni védekezőképesség fokozása</a:t>
            </a:r>
          </a:p>
          <a:p>
            <a:pPr lvl="0"/>
            <a:r>
              <a:rPr lang="hu-HU" dirty="0" smtClean="0"/>
              <a:t>Nukleinsav komplex: </a:t>
            </a:r>
            <a:r>
              <a:rPr lang="hu-HU" dirty="0" err="1" smtClean="0"/>
              <a:t>pl</a:t>
            </a:r>
            <a:r>
              <a:rPr lang="hu-HU" dirty="0" smtClean="0"/>
              <a:t> </a:t>
            </a:r>
            <a:r>
              <a:rPr lang="hu-HU" dirty="0" err="1" smtClean="0"/>
              <a:t>eritadenin-kedvezően</a:t>
            </a:r>
            <a:r>
              <a:rPr lang="hu-HU" dirty="0" smtClean="0"/>
              <a:t> befolyásolja a zsíranyagcserét, </a:t>
            </a:r>
            <a:r>
              <a:rPr lang="hu-HU" dirty="0" err="1" smtClean="0"/>
              <a:t>vérhigító</a:t>
            </a:r>
            <a:r>
              <a:rPr lang="hu-HU" dirty="0" smtClean="0"/>
              <a:t> hatású</a:t>
            </a:r>
          </a:p>
          <a:p>
            <a:pPr lvl="0"/>
            <a:r>
              <a:rPr lang="hu-HU" dirty="0" err="1" smtClean="0"/>
              <a:t>Polifenolok</a:t>
            </a:r>
            <a:r>
              <a:rPr lang="hu-HU" dirty="0" smtClean="0"/>
              <a:t>: </a:t>
            </a:r>
            <a:r>
              <a:rPr lang="hu-HU" dirty="0" err="1" smtClean="0"/>
              <a:t>gyulladásgátlók</a:t>
            </a:r>
            <a:endParaRPr lang="hu-HU" dirty="0" smtClean="0"/>
          </a:p>
          <a:p>
            <a:pPr lvl="0"/>
            <a:r>
              <a:rPr lang="hu-HU" dirty="0" smtClean="0"/>
              <a:t>Terpének: antibakteriális és </a:t>
            </a:r>
            <a:r>
              <a:rPr lang="hu-HU" dirty="0" err="1" smtClean="0"/>
              <a:t>antivirális</a:t>
            </a:r>
            <a:r>
              <a:rPr lang="hu-HU" dirty="0" smtClean="0"/>
              <a:t> hatás, gyulladáscsökkentő hatás, allergiás reakció kialakulásának gátlása.</a:t>
            </a:r>
          </a:p>
          <a:p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8609012" y="3581401"/>
            <a:ext cx="3429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dirty="0" smtClean="0"/>
              <a:t>A HATÓANYAGOK együttesen, kombinációban vannak jelen a gombákban, így valószínű, hogy </a:t>
            </a:r>
            <a:r>
              <a:rPr lang="hu-HU" dirty="0" smtClean="0">
                <a:solidFill>
                  <a:srgbClr val="FF0000"/>
                </a:solidFill>
              </a:rPr>
              <a:t>a hatóanyagok </a:t>
            </a:r>
            <a:r>
              <a:rPr lang="hu-HU" b="1" dirty="0" smtClean="0">
                <a:solidFill>
                  <a:srgbClr val="FF0000"/>
                </a:solidFill>
              </a:rPr>
              <a:t>közötti kölcsönhatások </a:t>
            </a:r>
            <a:r>
              <a:rPr lang="hu-HU" b="1" dirty="0" smtClean="0"/>
              <a:t>is fontos</a:t>
            </a:r>
            <a:r>
              <a:rPr lang="hu-HU" dirty="0" smtClean="0"/>
              <a:t> szerepet játszanak a gombák egészségvédő, betegség-megelőző hatásaiban.</a:t>
            </a:r>
          </a:p>
          <a:p>
            <a:pPr>
              <a:lnSpc>
                <a:spcPct val="90000"/>
              </a:lnSpc>
            </a:pPr>
            <a:endParaRPr lang="hu-HU" sz="24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hu-HU" sz="24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hu-HU" sz="24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hu-HU" sz="2400" dirty="0" err="1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</p:txBody>
      </p:sp>
      <p:pic>
        <p:nvPicPr>
          <p:cNvPr id="8" name="Kép 7" descr="SzÃ©chenyi Progra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9012" y="228600"/>
            <a:ext cx="330700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442" y="244477"/>
            <a:ext cx="6018370" cy="898524"/>
          </a:xfrm>
        </p:spPr>
        <p:txBody>
          <a:bodyPr/>
          <a:lstStyle/>
          <a:p>
            <a:r>
              <a:rPr lang="hu-HU" dirty="0" smtClean="0"/>
              <a:t>Egészségügyi hatások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70012" y="1676400"/>
            <a:ext cx="6683070" cy="4191000"/>
          </a:xfrm>
        </p:spPr>
        <p:txBody>
          <a:bodyPr>
            <a:normAutofit fontScale="92500"/>
          </a:bodyPr>
          <a:lstStyle/>
          <a:p>
            <a:pPr marL="457200" indent="-457200">
              <a:buAutoNum type="arabicPeriod"/>
            </a:pPr>
            <a:r>
              <a:rPr lang="hu-HU" dirty="0" smtClean="0"/>
              <a:t>) Erősítik az immunrendszert</a:t>
            </a:r>
          </a:p>
          <a:p>
            <a:pPr marL="457200" indent="-457200">
              <a:buNone/>
            </a:pPr>
            <a:endParaRPr lang="hu-HU" dirty="0" smtClean="0"/>
          </a:p>
          <a:p>
            <a:pPr marL="457200" indent="-457200">
              <a:buNone/>
            </a:pPr>
            <a:r>
              <a:rPr lang="hu-HU" dirty="0" err="1" smtClean="0"/>
              <a:t>Poliszacharidok</a:t>
            </a:r>
            <a:endParaRPr lang="hu-HU" dirty="0" smtClean="0"/>
          </a:p>
          <a:p>
            <a:pPr marL="457200" indent="-457200">
              <a:buNone/>
            </a:pPr>
            <a:endParaRPr lang="hu-HU" dirty="0" smtClean="0"/>
          </a:p>
          <a:p>
            <a:pPr marL="457200" indent="-457200">
              <a:buNone/>
            </a:pPr>
            <a:r>
              <a:rPr lang="hu-HU" dirty="0" smtClean="0"/>
              <a:t>	Kimutatható változást okoznak a </a:t>
            </a:r>
            <a:r>
              <a:rPr lang="hu-HU" dirty="0" err="1" smtClean="0"/>
              <a:t>dendritikus</a:t>
            </a:r>
            <a:r>
              <a:rPr lang="hu-HU" dirty="0" smtClean="0"/>
              <a:t> sejtek, a természetes ölősejtek (</a:t>
            </a:r>
            <a:r>
              <a:rPr lang="hu-HU" dirty="0" err="1" smtClean="0"/>
              <a:t>NK-sejtek</a:t>
            </a:r>
            <a:r>
              <a:rPr lang="hu-HU" dirty="0" smtClean="0"/>
              <a:t>), a segítő T-sejtek (</a:t>
            </a:r>
            <a:r>
              <a:rPr lang="hu-HU" dirty="0" err="1" smtClean="0"/>
              <a:t>T-helper</a:t>
            </a:r>
            <a:r>
              <a:rPr lang="hu-HU" dirty="0" smtClean="0"/>
              <a:t> sejtek), a </a:t>
            </a:r>
            <a:r>
              <a:rPr lang="hu-HU" dirty="0" err="1" smtClean="0"/>
              <a:t>neutrofil</a:t>
            </a:r>
            <a:r>
              <a:rPr lang="hu-HU" dirty="0" smtClean="0"/>
              <a:t> </a:t>
            </a:r>
            <a:r>
              <a:rPr lang="hu-HU" dirty="0" err="1" smtClean="0"/>
              <a:t>granulociták</a:t>
            </a:r>
            <a:r>
              <a:rPr lang="hu-HU" dirty="0" smtClean="0"/>
              <a:t> és a </a:t>
            </a:r>
            <a:r>
              <a:rPr lang="hu-HU" dirty="0" err="1" smtClean="0"/>
              <a:t>makrofágok</a:t>
            </a:r>
            <a:r>
              <a:rPr lang="hu-HU" dirty="0" smtClean="0"/>
              <a:t> aktivitásában. Megváltoztatják a sejtek közötti üzenetvivő </a:t>
            </a:r>
            <a:r>
              <a:rPr lang="hu-HU" dirty="0" err="1" smtClean="0"/>
              <a:t>interleukin</a:t>
            </a:r>
            <a:r>
              <a:rPr lang="hu-HU" dirty="0" smtClean="0"/>
              <a:t> és interferon molekulák termelődését. </a:t>
            </a:r>
            <a:endParaRPr lang="hu-HU" dirty="0"/>
          </a:p>
        </p:txBody>
      </p:sp>
      <p:pic>
        <p:nvPicPr>
          <p:cNvPr id="5" name="Tartalom helye 4" descr="logó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913812" y="152400"/>
            <a:ext cx="3046761" cy="3046761"/>
          </a:xfrm>
          <a:prstGeom prst="rect">
            <a:avLst/>
          </a:prstGeom>
        </p:spPr>
      </p:pic>
      <p:pic>
        <p:nvPicPr>
          <p:cNvPr id="6" name="Kép 5" descr="SzÃ©chenyi Progra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2812" y="4114800"/>
            <a:ext cx="353560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442" y="244477"/>
            <a:ext cx="5561170" cy="822324"/>
          </a:xfrm>
        </p:spPr>
        <p:txBody>
          <a:bodyPr/>
          <a:lstStyle/>
          <a:p>
            <a:r>
              <a:rPr lang="hu-HU" dirty="0" smtClean="0"/>
              <a:t>Egészségügyi hatások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379412" y="1295400"/>
            <a:ext cx="4800600" cy="472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dirty="0" smtClean="0"/>
              <a:t>2.) Daganatellenes hatás</a:t>
            </a:r>
          </a:p>
          <a:p>
            <a:pPr>
              <a:buNone/>
            </a:pPr>
            <a:r>
              <a:rPr lang="hu-HU" dirty="0" smtClean="0"/>
              <a:t>	Emlőrák, prosztatarák, májrák, gyomor-, vastagbélrák és különféle kísérleti daganat-modellrendszerek vizsgálatakor </a:t>
            </a:r>
            <a:r>
              <a:rPr lang="hu-HU" dirty="0" err="1" smtClean="0"/>
              <a:t>daganat-növekedésgátló</a:t>
            </a:r>
            <a:r>
              <a:rPr lang="hu-HU" dirty="0" smtClean="0"/>
              <a:t> és áttétképződés-gátló hatást. 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408612" y="2819400"/>
            <a:ext cx="4953000" cy="3581400"/>
          </a:xfrm>
        </p:spPr>
        <p:txBody>
          <a:bodyPr>
            <a:normAutofit fontScale="92500"/>
          </a:bodyPr>
          <a:lstStyle/>
          <a:p>
            <a:r>
              <a:rPr lang="hu-HU" dirty="0" smtClean="0"/>
              <a:t>Japánban intravénás, regisztrált gyógyszer alapanyagául is szolgáló </a:t>
            </a:r>
            <a:r>
              <a:rPr lang="hu-HU" dirty="0" err="1" smtClean="0"/>
              <a:t>shiitake</a:t>
            </a:r>
            <a:r>
              <a:rPr lang="hu-HU" dirty="0" smtClean="0"/>
              <a:t> (</a:t>
            </a:r>
            <a:r>
              <a:rPr lang="hu-HU" dirty="0" err="1" smtClean="0"/>
              <a:t>Lentinula</a:t>
            </a:r>
            <a:r>
              <a:rPr lang="hu-HU" dirty="0" smtClean="0"/>
              <a:t> </a:t>
            </a:r>
            <a:r>
              <a:rPr lang="hu-HU" dirty="0" err="1" smtClean="0"/>
              <a:t>edodes</a:t>
            </a:r>
            <a:r>
              <a:rPr lang="hu-HU" dirty="0" smtClean="0"/>
              <a:t>) </a:t>
            </a:r>
            <a:r>
              <a:rPr lang="hu-HU" b="1" u="sng" dirty="0" err="1" smtClean="0">
                <a:solidFill>
                  <a:srgbClr val="FF0000"/>
                </a:solidFill>
              </a:rPr>
              <a:t>lentinan</a:t>
            </a:r>
            <a:r>
              <a:rPr lang="hu-HU" dirty="0" smtClean="0"/>
              <a:t> nevű </a:t>
            </a:r>
            <a:r>
              <a:rPr lang="hu-HU" dirty="0" err="1" smtClean="0"/>
              <a:t>poliszacharid</a:t>
            </a:r>
            <a:r>
              <a:rPr lang="hu-HU" dirty="0" smtClean="0"/>
              <a:t> hatóanyaga</a:t>
            </a:r>
          </a:p>
          <a:p>
            <a:r>
              <a:rPr lang="hu-HU" dirty="0" err="1" smtClean="0"/>
              <a:t>lentinan</a:t>
            </a:r>
            <a:r>
              <a:rPr lang="hu-HU" dirty="0" smtClean="0"/>
              <a:t>, </a:t>
            </a:r>
            <a:r>
              <a:rPr lang="hu-HU" dirty="0" err="1" smtClean="0"/>
              <a:t>krestin</a:t>
            </a:r>
            <a:r>
              <a:rPr lang="hu-HU" dirty="0" smtClean="0"/>
              <a:t>, </a:t>
            </a:r>
            <a:r>
              <a:rPr lang="hu-HU" dirty="0" err="1" smtClean="0"/>
              <a:t>hispolon</a:t>
            </a:r>
            <a:r>
              <a:rPr lang="hu-HU" dirty="0" smtClean="0"/>
              <a:t>, </a:t>
            </a:r>
            <a:r>
              <a:rPr lang="hu-HU" dirty="0" err="1" smtClean="0"/>
              <a:t>calcaelin</a:t>
            </a:r>
            <a:r>
              <a:rPr lang="hu-HU" dirty="0" smtClean="0"/>
              <a:t>, </a:t>
            </a:r>
            <a:r>
              <a:rPr lang="hu-HU" dirty="0" err="1" smtClean="0"/>
              <a:t>illudin</a:t>
            </a:r>
            <a:r>
              <a:rPr lang="hu-HU" dirty="0" smtClean="0"/>
              <a:t> S, </a:t>
            </a:r>
            <a:r>
              <a:rPr lang="hu-HU" i="1" dirty="0" err="1" smtClean="0"/>
              <a:t>Hericium</a:t>
            </a:r>
            <a:r>
              <a:rPr lang="hu-HU" dirty="0" smtClean="0"/>
              <a:t> </a:t>
            </a:r>
            <a:r>
              <a:rPr lang="hu-HU" dirty="0" err="1" smtClean="0"/>
              <a:t>poliszacharid</a:t>
            </a:r>
            <a:r>
              <a:rPr lang="hu-HU" dirty="0" smtClean="0"/>
              <a:t> A és B (HPA és HPB), illetve a nagyon erős antioxidáns </a:t>
            </a:r>
            <a:r>
              <a:rPr lang="hu-HU" dirty="0" err="1" smtClean="0"/>
              <a:t>terpenoid</a:t>
            </a:r>
            <a:r>
              <a:rPr lang="hu-HU" dirty="0" smtClean="0"/>
              <a:t> jellegű </a:t>
            </a:r>
            <a:r>
              <a:rPr lang="hu-HU" dirty="0" err="1" smtClean="0"/>
              <a:t>ganodersavak</a:t>
            </a:r>
            <a:endParaRPr lang="hu-HU" dirty="0" smtClean="0"/>
          </a:p>
          <a:p>
            <a:r>
              <a:rPr lang="hu-HU" dirty="0" smtClean="0"/>
              <a:t> </a:t>
            </a:r>
          </a:p>
          <a:p>
            <a:endParaRPr lang="hu-HU" dirty="0"/>
          </a:p>
        </p:txBody>
      </p:sp>
      <p:pic>
        <p:nvPicPr>
          <p:cNvPr id="5" name="Tartalom helye 4" descr="logó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74573" y="152401"/>
            <a:ext cx="2285999" cy="228599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3212" y="381001"/>
            <a:ext cx="5484970" cy="914400"/>
          </a:xfrm>
        </p:spPr>
        <p:txBody>
          <a:bodyPr/>
          <a:lstStyle/>
          <a:p>
            <a:r>
              <a:rPr lang="hu-HU" dirty="0" smtClean="0"/>
              <a:t>Egészségügyi hatások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5612" y="1676400"/>
            <a:ext cx="5486400" cy="46482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hu-HU" b="1" dirty="0" smtClean="0"/>
              <a:t>3.) Előnyösen befolyásolhatják az anyagcserét</a:t>
            </a:r>
          </a:p>
          <a:p>
            <a:pPr>
              <a:buNone/>
            </a:pPr>
            <a:r>
              <a:rPr lang="hu-HU" dirty="0" smtClean="0"/>
              <a:t>vércukor és a vér </a:t>
            </a:r>
            <a:r>
              <a:rPr lang="hu-HU" dirty="0" err="1" smtClean="0"/>
              <a:t>lipid</a:t>
            </a:r>
            <a:r>
              <a:rPr lang="hu-HU" dirty="0" smtClean="0"/>
              <a:t> szintekre gyakorolt hatás</a:t>
            </a:r>
          </a:p>
          <a:p>
            <a:pPr>
              <a:buNone/>
            </a:pPr>
            <a:r>
              <a:rPr lang="hu-HU" dirty="0" smtClean="0"/>
              <a:t>Vízben és zsírban oldódó hatóanyagok</a:t>
            </a:r>
          </a:p>
          <a:p>
            <a:pPr>
              <a:buNone/>
            </a:pPr>
            <a:r>
              <a:rPr lang="hu-HU" dirty="0" smtClean="0"/>
              <a:t>Nagy molekulatömegű </a:t>
            </a:r>
            <a:r>
              <a:rPr lang="hu-HU" dirty="0" err="1" smtClean="0"/>
              <a:t>glikoproteinek</a:t>
            </a:r>
            <a:r>
              <a:rPr lang="hu-HU" dirty="0" smtClean="0"/>
              <a:t> és kismolekulájú hormonszerű hatóanyagok </a:t>
            </a:r>
          </a:p>
          <a:p>
            <a:pPr>
              <a:buNone/>
            </a:pPr>
            <a:r>
              <a:rPr lang="hu-HU" dirty="0" smtClean="0"/>
              <a:t>Vízben nem de alkoholban oldható komplex szénhidrátok illetve </a:t>
            </a:r>
            <a:r>
              <a:rPr lang="hu-HU" dirty="0" err="1" smtClean="0"/>
              <a:t>zsíroldható</a:t>
            </a:r>
            <a:r>
              <a:rPr lang="hu-HU" dirty="0" smtClean="0"/>
              <a:t>, vitaminszerű anyagok. </a:t>
            </a:r>
          </a:p>
          <a:p>
            <a:pPr>
              <a:buNone/>
            </a:pPr>
            <a:r>
              <a:rPr lang="hu-HU" dirty="0" smtClean="0"/>
              <a:t>D vitamin!!!!</a:t>
            </a:r>
          </a:p>
          <a:p>
            <a:pPr>
              <a:buNone/>
            </a:pP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555726" y="2971800"/>
            <a:ext cx="5235270" cy="3124200"/>
          </a:xfrm>
        </p:spPr>
        <p:txBody>
          <a:bodyPr/>
          <a:lstStyle/>
          <a:p>
            <a:r>
              <a:rPr lang="hu-HU" dirty="0" err="1" smtClean="0"/>
              <a:t>Grifola</a:t>
            </a:r>
            <a:r>
              <a:rPr lang="hu-HU" dirty="0" smtClean="0"/>
              <a:t> </a:t>
            </a:r>
            <a:r>
              <a:rPr lang="hu-HU" dirty="0" err="1" smtClean="0"/>
              <a:t>frondosa</a:t>
            </a:r>
            <a:r>
              <a:rPr lang="hu-HU" dirty="0" smtClean="0"/>
              <a:t> – </a:t>
            </a:r>
            <a:r>
              <a:rPr lang="hu-HU" dirty="0" err="1" smtClean="0"/>
              <a:t>Maitake</a:t>
            </a:r>
            <a:endParaRPr lang="hu-HU" dirty="0" smtClean="0"/>
          </a:p>
          <a:p>
            <a:r>
              <a:rPr lang="hu-HU" dirty="0" err="1" smtClean="0"/>
              <a:t>Agaricus</a:t>
            </a:r>
            <a:r>
              <a:rPr lang="hu-HU" dirty="0" smtClean="0"/>
              <a:t> </a:t>
            </a:r>
            <a:r>
              <a:rPr lang="hu-HU" dirty="0" err="1" smtClean="0"/>
              <a:t>Blazei</a:t>
            </a:r>
            <a:r>
              <a:rPr lang="hu-HU" dirty="0" smtClean="0"/>
              <a:t> </a:t>
            </a:r>
            <a:r>
              <a:rPr lang="hu-HU" dirty="0" err="1" smtClean="0"/>
              <a:t>Murrill</a:t>
            </a:r>
            <a:endParaRPr lang="hu-HU" dirty="0" smtClean="0"/>
          </a:p>
          <a:p>
            <a:endParaRPr lang="hu-HU" dirty="0" smtClean="0"/>
          </a:p>
          <a:p>
            <a:r>
              <a:rPr lang="hu-HU" sz="3600" b="1" dirty="0" err="1" smtClean="0">
                <a:solidFill>
                  <a:srgbClr val="FF0000"/>
                </a:solidFill>
              </a:rPr>
              <a:t>Naja</a:t>
            </a:r>
            <a:r>
              <a:rPr lang="hu-HU" sz="3600" b="1" dirty="0" smtClean="0">
                <a:solidFill>
                  <a:srgbClr val="FF0000"/>
                </a:solidFill>
              </a:rPr>
              <a:t> Forest N1 forte</a:t>
            </a:r>
          </a:p>
          <a:p>
            <a:endParaRPr lang="hu-HU" dirty="0"/>
          </a:p>
        </p:txBody>
      </p:sp>
      <p:pic>
        <p:nvPicPr>
          <p:cNvPr id="5" name="Tartalom helye 4" descr="logó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74573" y="152401"/>
            <a:ext cx="2285999" cy="22859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442" y="244476"/>
            <a:ext cx="5408770" cy="1431925"/>
          </a:xfrm>
        </p:spPr>
        <p:txBody>
          <a:bodyPr/>
          <a:lstStyle/>
          <a:p>
            <a:r>
              <a:rPr lang="hu-HU" dirty="0" err="1" smtClean="0"/>
              <a:t>Grifola</a:t>
            </a:r>
            <a:r>
              <a:rPr lang="hu-HU" dirty="0" smtClean="0"/>
              <a:t> </a:t>
            </a:r>
            <a:r>
              <a:rPr lang="hu-HU" dirty="0" err="1" smtClean="0"/>
              <a:t>frondosa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4212" y="1905000"/>
            <a:ext cx="5668367" cy="4191000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Egy 2011-ben megjelent japán klinikai vizsgálat az inzulin-érzékenységet javító hatásával magyarázta a </a:t>
            </a:r>
            <a:r>
              <a:rPr lang="hu-HU" dirty="0" err="1" smtClean="0"/>
              <a:t>maitake</a:t>
            </a:r>
            <a:r>
              <a:rPr lang="hu-HU" dirty="0" smtClean="0"/>
              <a:t> kivonat nőgyógyászati hatását: a </a:t>
            </a:r>
            <a:r>
              <a:rPr lang="hu-HU" dirty="0" err="1" smtClean="0"/>
              <a:t>policisztás</a:t>
            </a:r>
            <a:r>
              <a:rPr lang="hu-HU" dirty="0" smtClean="0"/>
              <a:t> ovárium-szindrómában (PCOS) szenvedő hölgyek </a:t>
            </a:r>
            <a:r>
              <a:rPr lang="hu-HU" dirty="0" err="1" smtClean="0"/>
              <a:t>clomiphen</a:t>
            </a:r>
            <a:r>
              <a:rPr lang="hu-HU" dirty="0" smtClean="0"/>
              <a:t> gyógyszerrel nem indukálható ovulációját a </a:t>
            </a:r>
            <a:r>
              <a:rPr lang="hu-HU" dirty="0" err="1" smtClean="0"/>
              <a:t>maitake</a:t>
            </a:r>
            <a:r>
              <a:rPr lang="hu-HU" dirty="0" smtClean="0"/>
              <a:t> kivonat fogyasztása az ismertetett esetek 73%-ban megindította. Ez az eredmény, a vércukorszintet is szabályozó inzulinszintre gyakorolt hatás mellett mutatja az anyagcserénk összetett szabályozását.</a:t>
            </a:r>
            <a:endParaRPr lang="hu-HU" dirty="0"/>
          </a:p>
        </p:txBody>
      </p:sp>
      <p:pic>
        <p:nvPicPr>
          <p:cNvPr id="5" name="Tartalom helye 4" descr="CIMG140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770383" y="413235"/>
            <a:ext cx="5233988" cy="3925491"/>
          </a:xfrm>
        </p:spPr>
      </p:pic>
      <p:pic>
        <p:nvPicPr>
          <p:cNvPr id="6" name="Kép 5" descr="SzÃ©chenyi Progra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2412" y="4648200"/>
            <a:ext cx="2926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51012" y="457200"/>
            <a:ext cx="9144000" cy="685800"/>
          </a:xfrm>
        </p:spPr>
        <p:txBody>
          <a:bodyPr/>
          <a:lstStyle/>
          <a:p>
            <a:pPr algn="ctr"/>
            <a:r>
              <a:rPr lang="hu-HU" sz="4000" dirty="0" smtClean="0"/>
              <a:t>Gomba fogyasztás</a:t>
            </a:r>
            <a:endParaRPr lang="hu-HU" sz="4000" dirty="0"/>
          </a:p>
        </p:txBody>
      </p:sp>
      <p:pic>
        <p:nvPicPr>
          <p:cNvPr id="1026" name="Picture 2" descr="C:\Users\USER\Documents\Munka\Konferenciák\2016 október\Előadáshoz anyagok\mutató új felfele és lefe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6612" y="3352800"/>
            <a:ext cx="2667001" cy="175260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7847012" y="1447800"/>
            <a:ext cx="3962400" cy="371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Hátrányok:</a:t>
            </a:r>
          </a:p>
          <a:p>
            <a:pPr>
              <a:lnSpc>
                <a:spcPct val="90000"/>
              </a:lnSpc>
            </a:pPr>
            <a:endParaRPr lang="hu-HU" sz="24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 lvl="0">
              <a:buFont typeface="Arial" pitchFamily="34" charset="0"/>
              <a:buChar char="•"/>
            </a:pPr>
            <a:r>
              <a:rPr lang="hu-HU" sz="2400" dirty="0" smtClean="0"/>
              <a:t>Toxikus elemek akkumulációja –ólom, kadmium, higany, radioaktív cézium 137</a:t>
            </a:r>
          </a:p>
          <a:p>
            <a:pPr lvl="0">
              <a:buFont typeface="Arial" pitchFamily="34" charset="0"/>
              <a:buChar char="•"/>
            </a:pPr>
            <a:r>
              <a:rPr lang="hu-HU" sz="2400" dirty="0" smtClean="0"/>
              <a:t>Nehezen emészthető (kitinváz)</a:t>
            </a:r>
          </a:p>
          <a:p>
            <a:pPr lvl="0">
              <a:buFont typeface="Arial" pitchFamily="34" charset="0"/>
              <a:buChar char="•"/>
            </a:pPr>
            <a:r>
              <a:rPr lang="hu-HU" sz="2400" dirty="0" smtClean="0"/>
              <a:t>Allergiás reakciók</a:t>
            </a:r>
          </a:p>
          <a:p>
            <a:pPr lvl="0">
              <a:buFont typeface="Arial" pitchFamily="34" charset="0"/>
              <a:buChar char="•"/>
            </a:pPr>
            <a:r>
              <a:rPr lang="hu-HU" sz="2400" dirty="0" smtClean="0"/>
              <a:t>Könnyen romló élelmiszer</a:t>
            </a:r>
            <a:endParaRPr lang="hu-HU" sz="2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836612" y="1295400"/>
            <a:ext cx="3429000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Előnyök:</a:t>
            </a:r>
          </a:p>
          <a:p>
            <a:pPr>
              <a:lnSpc>
                <a:spcPct val="90000"/>
              </a:lnSpc>
            </a:pPr>
            <a:endParaRPr lang="hu-HU" sz="24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hu-HU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Fehérje érték kielégítő, mennyisége közepes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hu-HU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Alacsony zsír és kalória tartalom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hu-HU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Magas rost és ballasztanyag tartalom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hu-HU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Kálium és foszfor bevitel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hu-HU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Mikroelemek jelenléte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hu-HU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Biológiailag aktív molekulák</a:t>
            </a:r>
          </a:p>
        </p:txBody>
      </p:sp>
      <p:pic>
        <p:nvPicPr>
          <p:cNvPr id="8" name="Kép 7" descr="SzÃ©chenyi Progra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75812" y="5486400"/>
            <a:ext cx="239260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45682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2412" y="1828800"/>
            <a:ext cx="9144000" cy="2819400"/>
          </a:xfrm>
        </p:spPr>
        <p:txBody>
          <a:bodyPr/>
          <a:lstStyle/>
          <a:p>
            <a:pPr algn="ctr"/>
            <a:r>
              <a:rPr lang="hu-HU" sz="5400" dirty="0" smtClean="0"/>
              <a:t>Hátrányok kiküszöbölése a termesztés és gyártás során</a:t>
            </a:r>
            <a:endParaRPr lang="hu-HU" sz="5400" dirty="0"/>
          </a:p>
        </p:txBody>
      </p:sp>
      <p:pic>
        <p:nvPicPr>
          <p:cNvPr id="3" name="Kép 2" descr="SzÃ©chenyi Progra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5212" y="228600"/>
            <a:ext cx="330700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79412" y="381000"/>
            <a:ext cx="5410200" cy="893124"/>
          </a:xfrm>
        </p:spPr>
        <p:txBody>
          <a:bodyPr/>
          <a:lstStyle/>
          <a:p>
            <a:r>
              <a:rPr lang="hu-HU" dirty="0" err="1" smtClean="0"/>
              <a:t>Aloha</a:t>
            </a:r>
            <a:r>
              <a:rPr lang="hu-HU" dirty="0" smtClean="0"/>
              <a:t> </a:t>
            </a:r>
            <a:r>
              <a:rPr lang="hu-HU" dirty="0" err="1" smtClean="0"/>
              <a:t>Medicinals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sz="half" idx="1"/>
          </p:nvPr>
        </p:nvSpPr>
        <p:spPr>
          <a:xfrm>
            <a:off x="989012" y="1524000"/>
            <a:ext cx="5791200" cy="4495800"/>
          </a:xfrm>
        </p:spPr>
        <p:txBody>
          <a:bodyPr>
            <a:normAutofit/>
          </a:bodyPr>
          <a:lstStyle/>
          <a:p>
            <a:r>
              <a:rPr lang="hu-HU" sz="2800" dirty="0" smtClean="0"/>
              <a:t>200 tonna késztermék havonta</a:t>
            </a:r>
          </a:p>
          <a:p>
            <a:r>
              <a:rPr lang="hu-HU" sz="2800" dirty="0" smtClean="0"/>
              <a:t>Jelenleg több mint 700 vállalatnak szállít nyersanyagot</a:t>
            </a:r>
          </a:p>
          <a:p>
            <a:r>
              <a:rPr lang="hu-HU" sz="2800" dirty="0" smtClean="0"/>
              <a:t>Megközelítőlegesen 223 gombafaj termesztését végzik, melyeknek a termesztési ideje néhány hónaptól 2 évig is terjedhet</a:t>
            </a:r>
          </a:p>
          <a:p>
            <a:r>
              <a:rPr lang="hu-HU" sz="2800" dirty="0" smtClean="0"/>
              <a:t>Szabadalmaztatott saját gombatermesztési módszerek</a:t>
            </a:r>
            <a:endParaRPr lang="hu-HU" sz="2800" dirty="0"/>
          </a:p>
        </p:txBody>
      </p:sp>
      <p:pic>
        <p:nvPicPr>
          <p:cNvPr id="7" name="Tartalom helye 6" descr="Aloha Certifikat_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532812" y="2097570"/>
            <a:ext cx="3207918" cy="4150830"/>
          </a:xfrm>
        </p:spPr>
      </p:pic>
      <p:pic>
        <p:nvPicPr>
          <p:cNvPr id="6" name="Kép 5" descr="SzÃ©chenyi Progra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0612" y="304800"/>
            <a:ext cx="201160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441" y="253536"/>
            <a:ext cx="5103971" cy="818010"/>
          </a:xfrm>
        </p:spPr>
        <p:txBody>
          <a:bodyPr>
            <a:normAutofit/>
          </a:bodyPr>
          <a:lstStyle/>
          <a:p>
            <a:pPr algn="ctr"/>
            <a:r>
              <a:rPr lang="hu-HU" sz="4800" dirty="0" err="1" smtClean="0"/>
              <a:t>Bio</a:t>
            </a:r>
            <a:r>
              <a:rPr lang="hu-HU" sz="4800" dirty="0" smtClean="0"/>
              <a:t> Minősítés</a:t>
            </a:r>
            <a:endParaRPr lang="hu-HU" sz="48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4412" y="152400"/>
            <a:ext cx="323767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hape 171"/>
          <p:cNvPicPr preferRelativeResize="0">
            <a:picLocks/>
          </p:cNvPicPr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227012" y="1066800"/>
            <a:ext cx="4495800" cy="55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D:\MUNKA\Pályázat 2016 GINOP\2017\Marketing\weboldal\Facebook\Naja b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9212" y="2362200"/>
            <a:ext cx="4359355" cy="4343400"/>
          </a:xfrm>
          <a:prstGeom prst="rect">
            <a:avLst/>
          </a:prstGeom>
          <a:noFill/>
        </p:spPr>
      </p:pic>
      <p:pic>
        <p:nvPicPr>
          <p:cNvPr id="8" name="Kép 7" descr="SzÃ©chenyi Progra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75812" y="228600"/>
            <a:ext cx="239260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9412" y="304800"/>
            <a:ext cx="7162800" cy="1160462"/>
          </a:xfrm>
        </p:spPr>
        <p:txBody>
          <a:bodyPr>
            <a:normAutofit/>
          </a:bodyPr>
          <a:lstStyle/>
          <a:p>
            <a:pPr algn="ctr"/>
            <a:r>
              <a:rPr lang="hu-HU" sz="3200" dirty="0" err="1" smtClean="0"/>
              <a:t>Banyaposz</a:t>
            </a:r>
            <a:r>
              <a:rPr lang="hu-HU" sz="3200" dirty="0" smtClean="0"/>
              <a:t>, </a:t>
            </a:r>
            <a:r>
              <a:rPr lang="hu-HU" sz="3200" dirty="0" err="1" smtClean="0"/>
              <a:t>lóposz</a:t>
            </a:r>
            <a:r>
              <a:rPr lang="hu-HU" sz="3200" dirty="0" smtClean="0"/>
              <a:t>, Óriás </a:t>
            </a:r>
            <a:r>
              <a:rPr lang="hu-HU" sz="3200" dirty="0" err="1" smtClean="0"/>
              <a:t>pöffeteg</a:t>
            </a:r>
            <a:r>
              <a:rPr lang="hu-HU" sz="3200" dirty="0" smtClean="0"/>
              <a:t> (</a:t>
            </a:r>
            <a:r>
              <a:rPr lang="hu-HU" sz="3200" dirty="0" err="1" smtClean="0"/>
              <a:t>Langermannia</a:t>
            </a:r>
            <a:r>
              <a:rPr lang="hu-HU" sz="3200" dirty="0" smtClean="0"/>
              <a:t> </a:t>
            </a:r>
            <a:r>
              <a:rPr lang="hu-HU" sz="3200" dirty="0" err="1" smtClean="0"/>
              <a:t>gigantea</a:t>
            </a:r>
            <a:r>
              <a:rPr lang="hu-HU" sz="3200" dirty="0" smtClean="0"/>
              <a:t>)</a:t>
            </a:r>
            <a:endParaRPr lang="hu-HU" sz="3200" dirty="0"/>
          </a:p>
        </p:txBody>
      </p:sp>
      <p:pic>
        <p:nvPicPr>
          <p:cNvPr id="7" name="Tartalom helye 6" descr="orias_pofeteg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6412" y="2997200"/>
            <a:ext cx="5105400" cy="3403600"/>
          </a:xfrm>
        </p:spPr>
      </p:pic>
      <p:sp>
        <p:nvSpPr>
          <p:cNvPr id="5" name="Szövegdoboz 4"/>
          <p:cNvSpPr txBox="1"/>
          <p:nvPr/>
        </p:nvSpPr>
        <p:spPr>
          <a:xfrm>
            <a:off x="760412" y="1524000"/>
            <a:ext cx="3429000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hu-HU" sz="24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hu-HU" sz="2400" dirty="0" smtClean="0"/>
              <a:t>Vérzéscsillapítás: friss szeletekben, szárítva vagy a spóraporral </a:t>
            </a:r>
          </a:p>
          <a:p>
            <a:pPr>
              <a:lnSpc>
                <a:spcPct val="90000"/>
              </a:lnSpc>
            </a:pPr>
            <a:r>
              <a:rPr lang="hu-HU" sz="2400" dirty="0" smtClean="0"/>
              <a:t>Európa-szerte elterjedt népi használat. </a:t>
            </a:r>
          </a:p>
          <a:p>
            <a:pPr>
              <a:lnSpc>
                <a:spcPct val="90000"/>
              </a:lnSpc>
            </a:pPr>
            <a:endParaRPr lang="hu-HU" sz="2400" dirty="0" smtClean="0"/>
          </a:p>
          <a:p>
            <a:pPr>
              <a:lnSpc>
                <a:spcPct val="90000"/>
              </a:lnSpc>
            </a:pPr>
            <a:r>
              <a:rPr lang="hu-HU" sz="2400" dirty="0" smtClean="0"/>
              <a:t>Vírus ellenes hatása van. </a:t>
            </a:r>
          </a:p>
          <a:p>
            <a:pPr>
              <a:lnSpc>
                <a:spcPct val="90000"/>
              </a:lnSpc>
            </a:pPr>
            <a:endParaRPr lang="hu-HU" sz="24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hu-HU" sz="24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hu-HU" sz="24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hu-HU" sz="24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hu-HU" sz="24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hu-HU" sz="2400" dirty="0" err="1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</p:txBody>
      </p:sp>
      <p:pic>
        <p:nvPicPr>
          <p:cNvPr id="6" name="Kép 5" descr="SzÃ©chenyi Progra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9412" y="152400"/>
            <a:ext cx="399280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4" descr="Cordyceps Analisys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313" y="1285860"/>
            <a:ext cx="4761293" cy="5286412"/>
          </a:xfrm>
        </p:spPr>
      </p:pic>
      <p:pic>
        <p:nvPicPr>
          <p:cNvPr id="5" name="Tartalom helye 5" descr="Grifola Frondosa Analisys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3509" y="1285860"/>
            <a:ext cx="4666067" cy="5286412"/>
          </a:xfrm>
          <a:prstGeom prst="rect">
            <a:avLst/>
          </a:prstGeom>
        </p:spPr>
      </p:pic>
      <p:pic>
        <p:nvPicPr>
          <p:cNvPr id="7" name="Kép 6" descr="SzÃ©chenyi Progra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99612" y="228600"/>
            <a:ext cx="246880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Gyártás folyama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9412" y="304800"/>
            <a:ext cx="11353800" cy="6248400"/>
          </a:xfrm>
        </p:spPr>
      </p:pic>
      <p:pic>
        <p:nvPicPr>
          <p:cNvPr id="3" name="Kép 2" descr="SzÃ©chenyi Progra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4412" y="152400"/>
            <a:ext cx="208780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6612" y="228600"/>
            <a:ext cx="6477000" cy="762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Optimalizált kivonat készítés</a:t>
            </a:r>
            <a:endParaRPr lang="hu-HU" dirty="0"/>
          </a:p>
        </p:txBody>
      </p:sp>
      <p:pic>
        <p:nvPicPr>
          <p:cNvPr id="5" name="Kép 4" descr="alapanyag kiméré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39716" y="304800"/>
            <a:ext cx="2622096" cy="3124200"/>
          </a:xfrm>
          <a:prstGeom prst="rect">
            <a:avLst/>
          </a:prstGeom>
        </p:spPr>
      </p:pic>
      <p:pic>
        <p:nvPicPr>
          <p:cNvPr id="7" name="Tartalom helye 6" descr="Munkaté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04012" y="3505200"/>
            <a:ext cx="5256213" cy="3113782"/>
          </a:xfrm>
        </p:spPr>
      </p:pic>
      <p:sp>
        <p:nvSpPr>
          <p:cNvPr id="8" name="Szövegdoboz 7"/>
          <p:cNvSpPr txBox="1"/>
          <p:nvPr/>
        </p:nvSpPr>
        <p:spPr>
          <a:xfrm>
            <a:off x="379412" y="1143000"/>
            <a:ext cx="5486400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hu-HU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Tradicionális növényi kivonatolási eljárások: tea főzet vagy tinktúra készítés</a:t>
            </a:r>
          </a:p>
          <a:p>
            <a:pPr>
              <a:lnSpc>
                <a:spcPct val="90000"/>
              </a:lnSpc>
            </a:pPr>
            <a:endParaRPr lang="hu-HU" sz="24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hu-HU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Gomba kivonat: értékes részeket kivonjuk, koncentráljuk, nem kívánatos részeket eltávolítjuk </a:t>
            </a:r>
          </a:p>
          <a:p>
            <a:pPr>
              <a:lnSpc>
                <a:spcPct val="90000"/>
              </a:lnSpc>
            </a:pPr>
            <a:endParaRPr lang="hu-HU" sz="24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hu-HU" sz="2400" dirty="0" err="1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</p:txBody>
      </p:sp>
      <p:pic>
        <p:nvPicPr>
          <p:cNvPr id="10" name="Kép 9" descr="C:\Users\USER\Documents\Munka\Konferenciák\2016 október\Előadáshoz anyagok\Pictures\Szűrés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2812" y="3581400"/>
            <a:ext cx="1905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Kép 10" descr="C:\Users\USER\Documents\Munka\Konferenciák\2016 október\Előadáshoz anyagok\Pictures\Destilláló oldat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212" y="3962400"/>
            <a:ext cx="4343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Kép 8" descr="SzÃ©chenyi Program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3012" y="1371600"/>
            <a:ext cx="2926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522412" y="1676400"/>
            <a:ext cx="9144000" cy="2209800"/>
          </a:xfrm>
        </p:spPr>
        <p:txBody>
          <a:bodyPr/>
          <a:lstStyle/>
          <a:p>
            <a:pPr algn="ctr"/>
            <a:r>
              <a:rPr lang="hu-HU" dirty="0" smtClean="0"/>
              <a:t>Desztillálás</a:t>
            </a:r>
            <a:endParaRPr lang="hu-HU" dirty="0"/>
          </a:p>
        </p:txBody>
      </p:sp>
      <p:pic>
        <p:nvPicPr>
          <p:cNvPr id="3" name="Kép 2" descr="SzÃ©chenyi Progra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2412" y="4648200"/>
            <a:ext cx="2926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rtalom helye 9" descr="Destilláló olda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9412" y="304800"/>
            <a:ext cx="6385455" cy="3591818"/>
          </a:xfrm>
        </p:spPr>
      </p:pic>
      <p:pic>
        <p:nvPicPr>
          <p:cNvPr id="11" name="Kép 10" descr="Destillál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1812" y="304800"/>
            <a:ext cx="3429000" cy="6096000"/>
          </a:xfrm>
          <a:prstGeom prst="rect">
            <a:avLst/>
          </a:prstGeom>
        </p:spPr>
      </p:pic>
      <p:pic>
        <p:nvPicPr>
          <p:cNvPr id="4" name="Kép 3" descr="SzÃ©chenyi Progra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812" y="4648200"/>
            <a:ext cx="2926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760412" y="609600"/>
            <a:ext cx="4952998" cy="1010728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Főzés és centrifugálás</a:t>
            </a:r>
            <a:endParaRPr lang="hu-HU" dirty="0"/>
          </a:p>
        </p:txBody>
      </p:sp>
      <p:pic>
        <p:nvPicPr>
          <p:cNvPr id="8" name="Kép 7" descr="kínaik hernyógombapép áztatás és szűrés utá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612" y="3505200"/>
            <a:ext cx="5333999" cy="3000374"/>
          </a:xfrm>
          <a:prstGeom prst="rect">
            <a:avLst/>
          </a:prstGeom>
        </p:spPr>
      </p:pic>
      <p:cxnSp>
        <p:nvCxnSpPr>
          <p:cNvPr id="10" name="Egyenes összekötő nyíllal 9"/>
          <p:cNvCxnSpPr/>
          <p:nvPr/>
        </p:nvCxnSpPr>
        <p:spPr>
          <a:xfrm>
            <a:off x="6170612" y="5867400"/>
            <a:ext cx="24384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9066212" y="5715000"/>
            <a:ext cx="2667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hu-HU" sz="2400" b="1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H2O desztillálás</a:t>
            </a:r>
          </a:p>
        </p:txBody>
      </p:sp>
      <p:pic>
        <p:nvPicPr>
          <p:cNvPr id="11" name="Kép 10" descr="Centrifug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13813" y="601133"/>
            <a:ext cx="2667000" cy="4741334"/>
          </a:xfrm>
          <a:prstGeom prst="rect">
            <a:avLst/>
          </a:prstGeom>
        </p:spPr>
      </p:pic>
      <p:pic>
        <p:nvPicPr>
          <p:cNvPr id="7" name="Kép 6" descr="SzÃ©chenyi Progra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5812" y="228600"/>
            <a:ext cx="2926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189412" y="152400"/>
            <a:ext cx="3048000" cy="1219200"/>
          </a:xfrm>
        </p:spPr>
        <p:txBody>
          <a:bodyPr/>
          <a:lstStyle/>
          <a:p>
            <a:r>
              <a:rPr lang="hu-HU" dirty="0" smtClean="0"/>
              <a:t>Glicerin </a:t>
            </a:r>
            <a:endParaRPr lang="hu-HU" dirty="0"/>
          </a:p>
        </p:txBody>
      </p:sp>
      <p:pic>
        <p:nvPicPr>
          <p:cNvPr id="5" name="Kép helye 4" descr="Gliceri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3416" b="23416"/>
          <a:stretch>
            <a:fillRect/>
          </a:stretch>
        </p:blipFill>
        <p:spPr>
          <a:xfrm>
            <a:off x="7618412" y="228600"/>
            <a:ext cx="3773715" cy="2895600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27012" y="381000"/>
            <a:ext cx="3657600" cy="32004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hu-HU" dirty="0" smtClean="0"/>
              <a:t>E 422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lehetővé teszi a szerves és szervetlen oldat homogenizálását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megakadályozza az avasodást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konzervál</a:t>
            </a:r>
          </a:p>
          <a:p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579812" y="2514600"/>
            <a:ext cx="3352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2400" dirty="0" smtClean="0"/>
              <a:t>veszélytelen édesítőszer</a:t>
            </a:r>
          </a:p>
          <a:p>
            <a:pPr>
              <a:buFont typeface="Arial" pitchFamily="34" charset="0"/>
              <a:buChar char="•"/>
            </a:pPr>
            <a:r>
              <a:rPr lang="hu-HU" sz="2400" dirty="0" smtClean="0"/>
              <a:t>alkoholnak számít </a:t>
            </a:r>
          </a:p>
          <a:p>
            <a:pPr>
              <a:buFont typeface="Arial" pitchFamily="34" charset="0"/>
              <a:buChar char="•"/>
            </a:pPr>
            <a:r>
              <a:rPr lang="hu-HU" sz="2400" dirty="0" smtClean="0"/>
              <a:t> erős vízmegkötő hatással bír</a:t>
            </a:r>
          </a:p>
          <a:p>
            <a:pPr>
              <a:buFont typeface="Arial" pitchFamily="34" charset="0"/>
              <a:buChar char="•"/>
            </a:pPr>
            <a:r>
              <a:rPr lang="hu-HU" sz="2400" dirty="0" smtClean="0"/>
              <a:t>növényi olajokból történik az előállítása </a:t>
            </a:r>
          </a:p>
          <a:p>
            <a:pPr>
              <a:buFont typeface="Arial" pitchFamily="34" charset="0"/>
              <a:buChar char="•"/>
            </a:pPr>
            <a:r>
              <a:rPr lang="hu-HU" sz="2400" dirty="0" smtClean="0"/>
              <a:t>az élelmiszerekben mennyiségi korlátozások nélkül szerepelhet</a:t>
            </a:r>
            <a:endParaRPr lang="hu-HU" sz="2400" dirty="0"/>
          </a:p>
        </p:txBody>
      </p:sp>
      <p:pic>
        <p:nvPicPr>
          <p:cNvPr id="7" name="Kép 6" descr="SzÃ©chenyi Progra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2412" y="4648200"/>
            <a:ext cx="2926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6538" y="357166"/>
            <a:ext cx="10969943" cy="642942"/>
          </a:xfrm>
        </p:spPr>
        <p:txBody>
          <a:bodyPr>
            <a:normAutofit/>
          </a:bodyPr>
          <a:lstStyle/>
          <a:p>
            <a:pPr algn="ctr"/>
            <a:r>
              <a:rPr lang="hu-HU" dirty="0" smtClean="0"/>
              <a:t>MAGYAR TERMÉK</a:t>
            </a:r>
            <a:endParaRPr lang="hu-HU" dirty="0"/>
          </a:p>
        </p:txBody>
      </p:sp>
      <p:pic>
        <p:nvPicPr>
          <p:cNvPr id="4" name="Tartalom helye 3" descr="Gyogygomba_oklevé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89212" y="1000107"/>
            <a:ext cx="7028557" cy="5778401"/>
          </a:xfrm>
        </p:spPr>
      </p:pic>
      <p:pic>
        <p:nvPicPr>
          <p:cNvPr id="5" name="Kép 4" descr="SzÃ©chenyi Progra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6212" y="152400"/>
            <a:ext cx="2926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MÉKIS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75830" y="685800"/>
            <a:ext cx="7141940" cy="5957910"/>
          </a:xfrm>
        </p:spPr>
      </p:pic>
      <p:pic>
        <p:nvPicPr>
          <p:cNvPr id="3" name="Kép 2" descr="SzÃ©chenyi Progra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2412" y="152400"/>
            <a:ext cx="2926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N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09012" y="914400"/>
            <a:ext cx="2794000" cy="4191000"/>
          </a:xfrm>
        </p:spPr>
      </p:pic>
      <p:graphicFrame>
        <p:nvGraphicFramePr>
          <p:cNvPr id="5" name="Diagram 4"/>
          <p:cNvGraphicFramePr/>
          <p:nvPr/>
        </p:nvGraphicFramePr>
        <p:xfrm>
          <a:off x="912812" y="685800"/>
          <a:ext cx="5003800" cy="2452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912812" y="3581400"/>
          <a:ext cx="5003800" cy="2452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227012" y="6096000"/>
            <a:ext cx="53324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bra: A </a:t>
            </a:r>
            <a:r>
              <a:rPr kumimoji="0" lang="hu-HU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Naja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forest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foly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kony gomba kivonat 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kapszul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k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sz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tm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ny m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janyagcser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 gyakorolt hat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nak 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ö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sszehasonl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 cukorbeteg 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llatk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rletes modellben</a:t>
            </a:r>
            <a:endParaRPr kumimoji="0" 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7694612" y="381000"/>
            <a:ext cx="41148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2400" b="1" dirty="0" err="1" smtClean="0">
                <a:solidFill>
                  <a:srgbClr val="FF00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Naja</a:t>
            </a:r>
            <a:r>
              <a:rPr lang="hu-HU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Forest N1 forte</a:t>
            </a:r>
          </a:p>
        </p:txBody>
      </p:sp>
      <p:pic>
        <p:nvPicPr>
          <p:cNvPr id="7" name="Kép 6" descr="SzÃ©chenyi Progra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8212" y="4648200"/>
            <a:ext cx="2926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3212" y="228600"/>
            <a:ext cx="5486400" cy="1371600"/>
          </a:xfrm>
        </p:spPr>
        <p:txBody>
          <a:bodyPr>
            <a:normAutofit/>
          </a:bodyPr>
          <a:lstStyle/>
          <a:p>
            <a:r>
              <a:rPr lang="hu-HU" dirty="0" smtClean="0"/>
              <a:t>Szömörcsöggomba (</a:t>
            </a:r>
            <a:r>
              <a:rPr lang="hu-HU" dirty="0" err="1" smtClean="0"/>
              <a:t>Phallus</a:t>
            </a:r>
            <a:r>
              <a:rPr lang="hu-HU" dirty="0" smtClean="0"/>
              <a:t> </a:t>
            </a:r>
            <a:r>
              <a:rPr lang="hu-HU" dirty="0" err="1" smtClean="0"/>
              <a:t>impudicus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5" name="Tartalom helye 4" descr="Szömörcsög gomb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08812" y="2777066"/>
            <a:ext cx="4952999" cy="3852333"/>
          </a:xfrm>
        </p:spPr>
      </p:pic>
      <p:sp>
        <p:nvSpPr>
          <p:cNvPr id="4" name="Szövegdoboz 3"/>
          <p:cNvSpPr txBox="1"/>
          <p:nvPr/>
        </p:nvSpPr>
        <p:spPr>
          <a:xfrm>
            <a:off x="608012" y="2438400"/>
            <a:ext cx="4953000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hu-HU" sz="24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hu-HU" sz="2400" dirty="0" smtClean="0"/>
              <a:t>Több tájegységben is külsőleg reuma-ellenes használat, szárítva és alkoholban eldörzsölve. </a:t>
            </a:r>
          </a:p>
          <a:p>
            <a:pPr>
              <a:lnSpc>
                <a:spcPct val="90000"/>
              </a:lnSpc>
            </a:pPr>
            <a:endParaRPr lang="hu-HU" sz="2400" dirty="0" smtClean="0"/>
          </a:p>
          <a:p>
            <a:pPr>
              <a:lnSpc>
                <a:spcPct val="90000"/>
              </a:lnSpc>
            </a:pPr>
            <a:r>
              <a:rPr lang="hu-HU" sz="2400" dirty="0" smtClean="0"/>
              <a:t>Ókor és középkor: afrodiziákumként</a:t>
            </a:r>
          </a:p>
        </p:txBody>
      </p:sp>
      <p:pic>
        <p:nvPicPr>
          <p:cNvPr id="6" name="Kép 5" descr="SzÃ©chenyi Progra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0412" y="152400"/>
            <a:ext cx="361180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4000" dirty="0" err="1" smtClean="0">
                <a:solidFill>
                  <a:srgbClr val="FF00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Naja</a:t>
            </a:r>
            <a:r>
              <a:rPr lang="hu-HU" sz="4000" dirty="0" smtClean="0">
                <a:solidFill>
                  <a:srgbClr val="FF00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Forest N1 forte hatásai</a:t>
            </a:r>
            <a:br>
              <a:rPr lang="hu-HU" sz="4000" dirty="0" smtClean="0">
                <a:solidFill>
                  <a:srgbClr val="FF00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</a:br>
            <a:endParaRPr lang="hu-HU" dirty="0"/>
          </a:p>
        </p:txBody>
      </p:sp>
      <p:pic>
        <p:nvPicPr>
          <p:cNvPr id="4" name="Tartalom helye 3" descr="N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2412" y="2438400"/>
            <a:ext cx="2794000" cy="4191000"/>
          </a:xfrm>
        </p:spPr>
      </p:pic>
      <p:sp>
        <p:nvSpPr>
          <p:cNvPr id="5" name="Szövegdoboz 4"/>
          <p:cNvSpPr txBox="1"/>
          <p:nvPr/>
        </p:nvSpPr>
        <p:spPr>
          <a:xfrm>
            <a:off x="684212" y="1447800"/>
            <a:ext cx="7772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A hatóanyagok képesek az inzulin termelésének fokozására. Ezáltal segítik szabályozni a vércukorszintet.</a:t>
            </a:r>
          </a:p>
          <a:p>
            <a:r>
              <a:rPr lang="hu-HU" sz="1600" dirty="0" smtClean="0"/>
              <a:t>Érvédő hatást fejtenek ki, melynek következtében jelentős segítséget nyújthatnak a szövődmények megakadályozása szempontjából, mint amilyen a vesekárosodás, és szemkárosodás, végtagok amputációja.</a:t>
            </a:r>
          </a:p>
          <a:p>
            <a:r>
              <a:rPr lang="hu-HU" sz="1600" dirty="0" smtClean="0"/>
              <a:t> </a:t>
            </a:r>
          </a:p>
          <a:p>
            <a:r>
              <a:rPr lang="hu-HU" sz="1600" dirty="0" smtClean="0"/>
              <a:t>Az N1 </a:t>
            </a:r>
            <a:r>
              <a:rPr lang="hu-HU" sz="1600" dirty="0" err="1" smtClean="0"/>
              <a:t>bio</a:t>
            </a:r>
            <a:r>
              <a:rPr lang="hu-HU" sz="1600" dirty="0" smtClean="0"/>
              <a:t> Mandula gomba és </a:t>
            </a:r>
            <a:r>
              <a:rPr lang="hu-HU" sz="1600" dirty="0" err="1" smtClean="0"/>
              <a:t>bio</a:t>
            </a:r>
            <a:r>
              <a:rPr lang="hu-HU" sz="1600" dirty="0" smtClean="0"/>
              <a:t> </a:t>
            </a:r>
            <a:r>
              <a:rPr lang="hu-HU" sz="1600" dirty="0" err="1" smtClean="0"/>
              <a:t>Maitake</a:t>
            </a:r>
            <a:r>
              <a:rPr lang="hu-HU" sz="1600" dirty="0" smtClean="0"/>
              <a:t> gomba hatóanyagait tartalmazó kombinált készítménynek </a:t>
            </a:r>
            <a:r>
              <a:rPr lang="hu-HU" sz="1600" b="1" dirty="0" smtClean="0"/>
              <a:t>átfogó hatása van</a:t>
            </a:r>
            <a:r>
              <a:rPr lang="hu-HU" sz="1600" dirty="0" smtClean="0"/>
              <a:t>. A szív és érrendszer megbetegedéséhez vezető összes rizikófaktort képesek kedvező irányba befolyásolni, így a </a:t>
            </a:r>
            <a:r>
              <a:rPr lang="hu-HU" sz="1600" b="1" dirty="0" smtClean="0"/>
              <a:t>koleszterin</a:t>
            </a:r>
            <a:r>
              <a:rPr lang="hu-HU" sz="1600" dirty="0" smtClean="0"/>
              <a:t> </a:t>
            </a:r>
            <a:r>
              <a:rPr lang="hu-HU" sz="1600" dirty="0" err="1" smtClean="0"/>
              <a:t>-és</a:t>
            </a:r>
            <a:r>
              <a:rPr lang="hu-HU" sz="1600" dirty="0" smtClean="0"/>
              <a:t> </a:t>
            </a:r>
            <a:r>
              <a:rPr lang="hu-HU" sz="1600" b="1" dirty="0" smtClean="0"/>
              <a:t>vércukor</a:t>
            </a:r>
            <a:r>
              <a:rPr lang="hu-HU" sz="1600" dirty="0" smtClean="0"/>
              <a:t> szintet, </a:t>
            </a:r>
            <a:r>
              <a:rPr lang="hu-HU" sz="1600" b="1" dirty="0" smtClean="0"/>
              <a:t>vérnyomás</a:t>
            </a:r>
            <a:r>
              <a:rPr lang="hu-HU" sz="1600" dirty="0" smtClean="0"/>
              <a:t>t is.</a:t>
            </a:r>
            <a:br>
              <a:rPr lang="hu-HU" sz="1600" dirty="0" smtClean="0"/>
            </a:br>
            <a:endParaRPr lang="hu-HU" sz="1600" dirty="0" smtClean="0"/>
          </a:p>
          <a:p>
            <a:r>
              <a:rPr lang="hu-HU" sz="1600" dirty="0" smtClean="0"/>
              <a:t>A rossz értékek esetén a szervezetben gyulladás léphet fel, ami a rákbetegségek kialakulását is előmozdíthatja.</a:t>
            </a:r>
          </a:p>
          <a:p>
            <a:endParaRPr lang="hu-HU" sz="1600" dirty="0" smtClean="0"/>
          </a:p>
          <a:p>
            <a:r>
              <a:rPr lang="hu-HU" sz="1600" dirty="0" smtClean="0"/>
              <a:t>A csontvelőben termelődő őssejtek kijavítják a szív és érrendszer hibáit. Ha a </a:t>
            </a:r>
            <a:r>
              <a:rPr lang="hu-HU" sz="1600" dirty="0" err="1" smtClean="0"/>
              <a:t>gyógygomba</a:t>
            </a:r>
            <a:r>
              <a:rPr lang="hu-HU" sz="1600" dirty="0" smtClean="0"/>
              <a:t> kivonatok szedése jobb közérzetet eredményez, az azt jelenti, hogy az őssejtek regeneráló képessége kezd helyreállni. Ez a </a:t>
            </a:r>
            <a:r>
              <a:rPr lang="hu-HU" sz="1600" dirty="0" err="1" smtClean="0"/>
              <a:t>gyógygombák</a:t>
            </a:r>
            <a:r>
              <a:rPr lang="hu-HU" sz="1600" dirty="0" smtClean="0"/>
              <a:t> legfontosabb tulajdonsága azontúl, hogy képesek a koleszterin </a:t>
            </a:r>
            <a:r>
              <a:rPr lang="hu-HU" sz="1600" dirty="0" err="1" smtClean="0"/>
              <a:t>-és</a:t>
            </a:r>
            <a:r>
              <a:rPr lang="hu-HU" sz="1600" dirty="0" smtClean="0"/>
              <a:t> vércukor szintet, valamint a vérnyomást szabályozni.</a:t>
            </a:r>
          </a:p>
          <a:p>
            <a:endParaRPr lang="hu-HU" sz="1600" dirty="0" smtClean="0"/>
          </a:p>
        </p:txBody>
      </p:sp>
      <p:pic>
        <p:nvPicPr>
          <p:cNvPr id="6" name="Kép 5" descr="SzÃ©chenyi Progra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6212" y="152400"/>
            <a:ext cx="2926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5612" y="609600"/>
            <a:ext cx="5715000" cy="533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b="1" dirty="0" smtClean="0"/>
              <a:t>A gomba készítmények új generációját alkottuk meg</a:t>
            </a:r>
            <a:endParaRPr lang="hu-HU" dirty="0" smtClean="0"/>
          </a:p>
          <a:p>
            <a:pPr lvl="0"/>
            <a:r>
              <a:rPr lang="hu-HU" dirty="0" smtClean="0"/>
              <a:t>folyékony halmazállapotuk miatt azok is fogyaszthatják, akiknek gondot okoz a nagy kapszulák lenyelése, </a:t>
            </a:r>
          </a:p>
          <a:p>
            <a:pPr lvl="0"/>
            <a:r>
              <a:rPr lang="hu-HU" dirty="0" smtClean="0"/>
              <a:t>édeskés íze kellemes élménnyé varázsolja az étrend-kiegészítő fogyasztását, </a:t>
            </a:r>
          </a:p>
          <a:p>
            <a:pPr lvl="0"/>
            <a:r>
              <a:rPr lang="hu-HU" dirty="0" smtClean="0"/>
              <a:t>a koncentrált hatóanyag tartalom miatt elegendő minden nap csak egy keveset fogyasztani belőle. A napi adag 35 kapszulának megfelelő hatóanyag tartalommal rendelkezik.</a:t>
            </a:r>
          </a:p>
          <a:p>
            <a:endParaRPr lang="hu-HU" dirty="0"/>
          </a:p>
        </p:txBody>
      </p:sp>
      <p:pic>
        <p:nvPicPr>
          <p:cNvPr id="4" name="Kép 3" descr="Magyar Termék minősítés termékekk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56611" y="304800"/>
            <a:ext cx="3732213" cy="3732213"/>
          </a:xfrm>
          <a:prstGeom prst="rect">
            <a:avLst/>
          </a:prstGeom>
        </p:spPr>
      </p:pic>
      <p:pic>
        <p:nvPicPr>
          <p:cNvPr id="5" name="Kép 4" descr="SzÃ©chenyi Progra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2412" y="4648200"/>
            <a:ext cx="2926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1812" y="381000"/>
            <a:ext cx="6400800" cy="8382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Miért érdemes ezekkel az élőlényekkel foglalkozni?</a:t>
            </a:r>
            <a:endParaRPr lang="hu-HU" dirty="0"/>
          </a:p>
        </p:txBody>
      </p:sp>
      <p:pic>
        <p:nvPicPr>
          <p:cNvPr id="5" name="Kép helye 4" descr="IMG_030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4744" r="14744"/>
          <a:stretch>
            <a:fillRect/>
          </a:stretch>
        </p:blipFill>
        <p:spPr>
          <a:xfrm>
            <a:off x="6170612" y="1066800"/>
            <a:ext cx="2703443" cy="2743200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379412" y="1828800"/>
            <a:ext cx="5867400" cy="42672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hu-HU" dirty="0" smtClean="0"/>
              <a:t>Egyes gombaféléket mi fogyasztunk el, egyes gomba félék, pedig minket fogyasztanak el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1940 május 25-Penicillin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Szerves anyagok lebontása-talaj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Szennyvíz iszap </a:t>
            </a:r>
            <a:r>
              <a:rPr lang="hu-HU" dirty="0" err="1" smtClean="0"/>
              <a:t>kezelése-Muscodor</a:t>
            </a:r>
            <a:r>
              <a:rPr lang="hu-HU" dirty="0" smtClean="0"/>
              <a:t> </a:t>
            </a:r>
            <a:r>
              <a:rPr lang="hu-HU" dirty="0" err="1" smtClean="0"/>
              <a:t>albus</a:t>
            </a:r>
            <a:r>
              <a:rPr lang="hu-HU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hu-HU" dirty="0" err="1" smtClean="0"/>
              <a:t>Biopeszticidek-Cordyceps</a:t>
            </a:r>
            <a:r>
              <a:rPr lang="hu-HU" dirty="0" smtClean="0"/>
              <a:t> és </a:t>
            </a:r>
            <a:r>
              <a:rPr lang="hu-HU" dirty="0" err="1" smtClean="0"/>
              <a:t>Metarhizium</a:t>
            </a:r>
            <a:endParaRPr lang="hu-HU" dirty="0" smtClean="0"/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Bioüzemanyag-C13 törzs</a:t>
            </a:r>
            <a:endParaRPr lang="hu-HU" dirty="0"/>
          </a:p>
        </p:txBody>
      </p:sp>
      <p:pic>
        <p:nvPicPr>
          <p:cNvPr id="6" name="Kép 5" descr="IMG_03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4212" y="3962400"/>
            <a:ext cx="3695393" cy="2462994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912812" y="5867400"/>
            <a:ext cx="70104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2400" b="1" dirty="0" smtClean="0">
                <a:solidFill>
                  <a:srgbClr val="FF0000"/>
                </a:solidFill>
              </a:rPr>
              <a:t>Lehet, hogy itt az idő, hogy üdvözöljük az új GOMBAKORSZAKOT</a:t>
            </a:r>
            <a:r>
              <a:rPr lang="hu-HU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!</a:t>
            </a:r>
            <a:endParaRPr lang="hu-HU" sz="2400" b="1" dirty="0" smtClean="0">
              <a:solidFill>
                <a:srgbClr val="FF0000"/>
              </a:solidFill>
            </a:endParaRPr>
          </a:p>
        </p:txBody>
      </p:sp>
      <p:pic>
        <p:nvPicPr>
          <p:cNvPr id="7" name="Kép 6" descr="SzÃ©chenyi Progra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2412" y="228600"/>
            <a:ext cx="2926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522412" y="228600"/>
            <a:ext cx="6400800" cy="1160462"/>
          </a:xfrm>
        </p:spPr>
        <p:txBody>
          <a:bodyPr/>
          <a:lstStyle/>
          <a:p>
            <a:pPr algn="ctr"/>
            <a:r>
              <a:rPr lang="hu-HU" dirty="0" smtClean="0"/>
              <a:t>KÖSZÖNÖM A FIGYELMET!</a:t>
            </a:r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u-HU" dirty="0" smtClean="0"/>
              <a:t>,,A természet hatalmas, az ember parányi.</a:t>
            </a:r>
          </a:p>
          <a:p>
            <a:pPr>
              <a:buNone/>
            </a:pPr>
            <a:r>
              <a:rPr lang="hu-HU" dirty="0" smtClean="0"/>
              <a:t>Ezért aztán az ember léte attól függ, </a:t>
            </a:r>
          </a:p>
          <a:p>
            <a:pPr>
              <a:buNone/>
            </a:pPr>
            <a:r>
              <a:rPr lang="hu-HU" dirty="0" smtClean="0"/>
              <a:t>milyen kapcsolatokat tud teremteni a természettel</a:t>
            </a:r>
          </a:p>
          <a:p>
            <a:pPr>
              <a:buNone/>
            </a:pPr>
            <a:r>
              <a:rPr lang="hu-HU" dirty="0" smtClean="0"/>
              <a:t>mennyire érti meg,</a:t>
            </a:r>
          </a:p>
          <a:p>
            <a:pPr>
              <a:buNone/>
            </a:pPr>
            <a:r>
              <a:rPr lang="hu-HU" dirty="0" smtClean="0"/>
              <a:t>és hogyan használja föl erőit saját hasznára.,, </a:t>
            </a:r>
          </a:p>
          <a:p>
            <a:pPr algn="r">
              <a:buNone/>
            </a:pPr>
            <a:r>
              <a:rPr lang="hu-HU" dirty="0" smtClean="0"/>
              <a:t>(Szent-Györgyi Albert)</a:t>
            </a:r>
          </a:p>
          <a:p>
            <a:endParaRPr lang="hu-HU" dirty="0"/>
          </a:p>
        </p:txBody>
      </p:sp>
      <p:pic>
        <p:nvPicPr>
          <p:cNvPr id="4" name="Kép 3" descr="SzÃ©chenyi Progra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66212" y="228600"/>
            <a:ext cx="2926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Köszönet nyilvánítás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Nagy Ferencnek a tartalmi, formai és grafikai segítségért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Dr. Semjéni Mariannak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Dr. Budán Ferencnek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Dr. Máthé Domokosnak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Dr. Szigeti Krisztiánnak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4" name="Kép 3" descr="SzÃ©chenyi Progra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2412" y="4648200"/>
            <a:ext cx="2926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5612" y="1143000"/>
            <a:ext cx="4800599" cy="2971800"/>
          </a:xfrm>
        </p:spPr>
        <p:txBody>
          <a:bodyPr>
            <a:noAutofit/>
          </a:bodyPr>
          <a:lstStyle/>
          <a:p>
            <a:pPr algn="ctr"/>
            <a:r>
              <a:rPr lang="hu-HU" sz="2800" dirty="0" smtClean="0"/>
              <a:t>FDG izotópos vizsgálatokkal alátámasztott </a:t>
            </a:r>
            <a:r>
              <a:rPr lang="hu-HU" sz="2800" dirty="0" err="1" smtClean="0"/>
              <a:t>bio</a:t>
            </a:r>
            <a:r>
              <a:rPr lang="hu-HU" sz="2800" dirty="0" smtClean="0"/>
              <a:t> </a:t>
            </a:r>
            <a:r>
              <a:rPr lang="hu-HU" sz="2800" dirty="0" err="1" smtClean="0"/>
              <a:t>Maitake</a:t>
            </a:r>
            <a:r>
              <a:rPr lang="hu-HU" sz="2800" dirty="0" smtClean="0"/>
              <a:t> gomba és </a:t>
            </a:r>
            <a:r>
              <a:rPr lang="hu-HU" sz="2800" dirty="0" err="1" smtClean="0"/>
              <a:t>bio</a:t>
            </a:r>
            <a:r>
              <a:rPr lang="hu-HU" sz="2800" dirty="0" smtClean="0"/>
              <a:t> Mandula gomba Étrend-kiegészítők fejlesztése</a:t>
            </a:r>
            <a:endParaRPr lang="hu-HU" sz="280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065212" y="4876800"/>
            <a:ext cx="4190999" cy="1143000"/>
          </a:xfrm>
        </p:spPr>
        <p:txBody>
          <a:bodyPr/>
          <a:lstStyle/>
          <a:p>
            <a:r>
              <a:rPr lang="hu-HU" dirty="0" smtClean="0"/>
              <a:t>GINOP-2.1.7-15-2016-00616</a:t>
            </a:r>
            <a:endParaRPr lang="hu-HU" dirty="0"/>
          </a:p>
        </p:txBody>
      </p:sp>
      <p:pic>
        <p:nvPicPr>
          <p:cNvPr id="11" name="Kép 10" descr="SzÃ©chenyi Progra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9612" y="152400"/>
            <a:ext cx="605020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22412" y="609600"/>
            <a:ext cx="7848600" cy="5181600"/>
          </a:xfrm>
        </p:spPr>
        <p:txBody>
          <a:bodyPr>
            <a:noAutofit/>
          </a:bodyPr>
          <a:lstStyle/>
          <a:p>
            <a:r>
              <a:rPr lang="hu-HU" sz="1000" dirty="0" smtClean="0"/>
              <a:t>Forrás:</a:t>
            </a:r>
          </a:p>
          <a:p>
            <a:r>
              <a:rPr lang="hu-HU" sz="1000" dirty="0" smtClean="0"/>
              <a:t>Irodalomjegyzék </a:t>
            </a:r>
            <a:r>
              <a:rPr lang="hu-HU" sz="1000" dirty="0" err="1" smtClean="0"/>
              <a:t>Chang</a:t>
            </a:r>
            <a:r>
              <a:rPr lang="hu-HU" sz="1000" dirty="0" smtClean="0"/>
              <a:t>, S.T. (1996): </a:t>
            </a:r>
            <a:r>
              <a:rPr lang="hu-HU" sz="1000" dirty="0" err="1" smtClean="0"/>
              <a:t>Mushroom</a:t>
            </a:r>
            <a:r>
              <a:rPr lang="hu-HU" sz="1000" dirty="0" smtClean="0"/>
              <a:t> </a:t>
            </a:r>
            <a:r>
              <a:rPr lang="hu-HU" sz="1000" dirty="0" err="1" smtClean="0"/>
              <a:t>research</a:t>
            </a:r>
            <a:r>
              <a:rPr lang="hu-HU" sz="1000" dirty="0" smtClean="0"/>
              <a:t> and </a:t>
            </a:r>
            <a:r>
              <a:rPr lang="hu-HU" sz="1000" dirty="0" err="1" smtClean="0"/>
              <a:t>development</a:t>
            </a:r>
            <a:r>
              <a:rPr lang="hu-HU" sz="1000" dirty="0" smtClean="0"/>
              <a:t> - </a:t>
            </a:r>
            <a:r>
              <a:rPr lang="hu-HU" sz="1000" dirty="0" err="1" smtClean="0"/>
              <a:t>Equality</a:t>
            </a:r>
            <a:r>
              <a:rPr lang="hu-HU" sz="1000" dirty="0" smtClean="0"/>
              <a:t> </a:t>
            </a:r>
            <a:r>
              <a:rPr lang="hu-HU" sz="1000" dirty="0" err="1" smtClean="0"/>
              <a:t>and</a:t>
            </a:r>
            <a:r>
              <a:rPr lang="hu-HU" sz="1000" dirty="0" smtClean="0"/>
              <a:t> </a:t>
            </a:r>
            <a:r>
              <a:rPr lang="hu-HU" sz="1000" dirty="0" err="1" smtClean="0"/>
              <a:t>mutual</a:t>
            </a:r>
            <a:r>
              <a:rPr lang="hu-HU" sz="1000" dirty="0" smtClean="0"/>
              <a:t> </a:t>
            </a:r>
            <a:r>
              <a:rPr lang="hu-HU" sz="1000" dirty="0" err="1" smtClean="0"/>
              <a:t>benefit</a:t>
            </a:r>
            <a:r>
              <a:rPr lang="hu-HU" sz="1000" dirty="0" smtClean="0"/>
              <a:t>. </a:t>
            </a:r>
            <a:r>
              <a:rPr lang="hu-HU" sz="1000" dirty="0" err="1" smtClean="0"/>
              <a:t>In</a:t>
            </a:r>
            <a:r>
              <a:rPr lang="hu-HU" sz="1000" dirty="0" smtClean="0"/>
              <a:t>: </a:t>
            </a:r>
            <a:r>
              <a:rPr lang="hu-HU" sz="1000" dirty="0" err="1" smtClean="0"/>
              <a:t>Mushroom</a:t>
            </a:r>
            <a:r>
              <a:rPr lang="hu-HU" sz="1000" dirty="0" smtClean="0"/>
              <a:t> </a:t>
            </a:r>
            <a:r>
              <a:rPr lang="hu-HU" sz="1000" dirty="0" err="1" smtClean="0"/>
              <a:t>Biology</a:t>
            </a:r>
            <a:r>
              <a:rPr lang="hu-HU" sz="1000" dirty="0" smtClean="0"/>
              <a:t> and </a:t>
            </a:r>
            <a:r>
              <a:rPr lang="hu-HU" sz="1000" dirty="0" err="1" smtClean="0"/>
              <a:t>Mushroom</a:t>
            </a:r>
            <a:r>
              <a:rPr lang="hu-HU" sz="1000" dirty="0" smtClean="0"/>
              <a:t> </a:t>
            </a:r>
          </a:p>
          <a:p>
            <a:r>
              <a:rPr lang="hu-HU" sz="1000" dirty="0" smtClean="0"/>
              <a:t>Products. </a:t>
            </a:r>
            <a:r>
              <a:rPr lang="hu-HU" sz="1000" dirty="0" err="1" smtClean="0"/>
              <a:t>Royse</a:t>
            </a:r>
            <a:r>
              <a:rPr lang="hu-HU" sz="1000" dirty="0" smtClean="0"/>
              <a:t>, D.J. editor. University Park: Pan, 1-10. </a:t>
            </a:r>
          </a:p>
          <a:p>
            <a:r>
              <a:rPr lang="hu-HU" sz="1000" dirty="0" err="1" smtClean="0"/>
              <a:t>Chang</a:t>
            </a:r>
            <a:r>
              <a:rPr lang="hu-HU" sz="1000" dirty="0" smtClean="0"/>
              <a:t>, S.T. (2000): The </a:t>
            </a:r>
            <a:r>
              <a:rPr lang="hu-HU" sz="1000" dirty="0" err="1" smtClean="0"/>
              <a:t>world</a:t>
            </a:r>
            <a:r>
              <a:rPr lang="hu-HU" sz="1000" dirty="0" smtClean="0"/>
              <a:t> </a:t>
            </a:r>
            <a:r>
              <a:rPr lang="hu-HU" sz="1000" dirty="0" err="1" smtClean="0"/>
              <a:t>mushroom</a:t>
            </a:r>
            <a:r>
              <a:rPr lang="hu-HU" sz="1000" dirty="0" smtClean="0"/>
              <a:t> </a:t>
            </a:r>
            <a:r>
              <a:rPr lang="hu-HU" sz="1000" dirty="0" err="1" smtClean="0"/>
              <a:t>industry</a:t>
            </a:r>
            <a:r>
              <a:rPr lang="hu-HU" sz="1000" dirty="0" smtClean="0"/>
              <a:t>: </a:t>
            </a:r>
            <a:r>
              <a:rPr lang="hu-HU" sz="1000" dirty="0" err="1" smtClean="0"/>
              <a:t>Trends</a:t>
            </a:r>
            <a:r>
              <a:rPr lang="hu-HU" sz="1000" dirty="0" smtClean="0"/>
              <a:t> and </a:t>
            </a:r>
            <a:r>
              <a:rPr lang="hu-HU" sz="1000" dirty="0" err="1" smtClean="0"/>
              <a:t>technological</a:t>
            </a:r>
            <a:r>
              <a:rPr lang="hu-HU" sz="1000" dirty="0" smtClean="0"/>
              <a:t> </a:t>
            </a:r>
            <a:r>
              <a:rPr lang="hu-HU" sz="1000" dirty="0" err="1" smtClean="0"/>
              <a:t>development</a:t>
            </a:r>
            <a:r>
              <a:rPr lang="hu-HU" sz="1000" dirty="0" smtClean="0"/>
              <a:t>. International Journal of </a:t>
            </a:r>
            <a:r>
              <a:rPr lang="hu-HU" sz="1000" dirty="0" err="1" smtClean="0"/>
              <a:t>Medicinal</a:t>
            </a:r>
            <a:r>
              <a:rPr lang="hu-HU" sz="1000" dirty="0" smtClean="0"/>
              <a:t> </a:t>
            </a:r>
            <a:r>
              <a:rPr lang="hu-HU" sz="1000" dirty="0" err="1" smtClean="0"/>
              <a:t>Mushrooms</a:t>
            </a:r>
            <a:r>
              <a:rPr lang="hu-HU" sz="1000" dirty="0" smtClean="0"/>
              <a:t>, 8: 297-314. </a:t>
            </a:r>
          </a:p>
          <a:p>
            <a:r>
              <a:rPr lang="hu-HU" sz="1000" dirty="0" err="1" smtClean="0"/>
              <a:t>Bullmann</a:t>
            </a:r>
            <a:r>
              <a:rPr lang="hu-HU" sz="1000" dirty="0" smtClean="0"/>
              <a:t>, D. (1998): A Malthusian </a:t>
            </a:r>
            <a:r>
              <a:rPr lang="hu-HU" sz="1000" dirty="0" err="1" smtClean="0"/>
              <a:t>Predection</a:t>
            </a:r>
            <a:r>
              <a:rPr lang="hu-HU" sz="1000" dirty="0" smtClean="0"/>
              <a:t> </a:t>
            </a:r>
            <a:r>
              <a:rPr lang="hu-HU" sz="1000" dirty="0" err="1" smtClean="0"/>
              <a:t>for</a:t>
            </a:r>
            <a:r>
              <a:rPr lang="hu-HU" sz="1000" dirty="0" smtClean="0"/>
              <a:t> </a:t>
            </a:r>
            <a:r>
              <a:rPr lang="hu-HU" sz="1000" dirty="0" err="1" smtClean="0"/>
              <a:t>North</a:t>
            </a:r>
            <a:r>
              <a:rPr lang="hu-HU" sz="1000" dirty="0" smtClean="0"/>
              <a:t> American </a:t>
            </a:r>
            <a:r>
              <a:rPr lang="hu-HU" sz="1000" dirty="0" err="1" smtClean="0"/>
              <a:t>Mushroom</a:t>
            </a:r>
            <a:r>
              <a:rPr lang="hu-HU" sz="1000" dirty="0" smtClean="0"/>
              <a:t> </a:t>
            </a:r>
            <a:r>
              <a:rPr lang="hu-HU" sz="1000" dirty="0" err="1" smtClean="0"/>
              <a:t>Producers</a:t>
            </a:r>
            <a:r>
              <a:rPr lang="hu-HU" sz="1000" dirty="0" smtClean="0"/>
              <a:t> - </a:t>
            </a:r>
            <a:r>
              <a:rPr lang="hu-HU" sz="1000" dirty="0" err="1" smtClean="0"/>
              <a:t>Trends</a:t>
            </a:r>
            <a:r>
              <a:rPr lang="hu-HU" sz="1000" dirty="0" smtClean="0"/>
              <a:t> </a:t>
            </a:r>
            <a:r>
              <a:rPr lang="hu-HU" sz="1000" dirty="0" err="1" smtClean="0"/>
              <a:t>in</a:t>
            </a:r>
            <a:r>
              <a:rPr lang="hu-HU" sz="1000" dirty="0" smtClean="0"/>
              <a:t> Global </a:t>
            </a:r>
            <a:r>
              <a:rPr lang="hu-HU" sz="1000" dirty="0" err="1" smtClean="0"/>
              <a:t>Production</a:t>
            </a:r>
            <a:r>
              <a:rPr lang="hu-HU" sz="1000" dirty="0" smtClean="0"/>
              <a:t> &amp; </a:t>
            </a:r>
            <a:r>
              <a:rPr lang="hu-HU" sz="1000" dirty="0" err="1" smtClean="0"/>
              <a:t>Consumption</a:t>
            </a:r>
            <a:r>
              <a:rPr lang="hu-HU" sz="1000" dirty="0" smtClean="0"/>
              <a:t>. </a:t>
            </a:r>
            <a:r>
              <a:rPr lang="hu-HU" sz="1000" dirty="0" err="1" smtClean="0"/>
              <a:t>Mushroom</a:t>
            </a:r>
            <a:r>
              <a:rPr lang="hu-HU" sz="1000" dirty="0" smtClean="0"/>
              <a:t> News, 10: 12-21. </a:t>
            </a:r>
          </a:p>
          <a:p>
            <a:r>
              <a:rPr lang="hu-HU" sz="1000" dirty="0" err="1" smtClean="0"/>
              <a:t>Delcaire</a:t>
            </a:r>
            <a:r>
              <a:rPr lang="hu-HU" sz="1000" dirty="0" smtClean="0"/>
              <a:t>, J. R. (1978): </a:t>
            </a:r>
            <a:r>
              <a:rPr lang="hu-HU" sz="1000" dirty="0" err="1" smtClean="0"/>
              <a:t>Economics</a:t>
            </a:r>
            <a:r>
              <a:rPr lang="hu-HU" sz="1000" dirty="0" smtClean="0"/>
              <a:t> of </a:t>
            </a:r>
            <a:r>
              <a:rPr lang="hu-HU" sz="1000" dirty="0" err="1" smtClean="0"/>
              <a:t>cultivated</a:t>
            </a:r>
            <a:r>
              <a:rPr lang="hu-HU" sz="1000" dirty="0" smtClean="0"/>
              <a:t> </a:t>
            </a:r>
            <a:r>
              <a:rPr lang="hu-HU" sz="1000" dirty="0" err="1" smtClean="0"/>
              <a:t>mushrooms</a:t>
            </a:r>
            <a:r>
              <a:rPr lang="hu-HU" sz="1000" dirty="0" smtClean="0"/>
              <a:t>. </a:t>
            </a:r>
            <a:r>
              <a:rPr lang="hu-HU" sz="1000" dirty="0" err="1" smtClean="0"/>
              <a:t>In</a:t>
            </a:r>
            <a:r>
              <a:rPr lang="hu-HU" sz="1000" dirty="0" smtClean="0"/>
              <a:t>: The </a:t>
            </a:r>
            <a:r>
              <a:rPr lang="hu-HU" sz="1000" dirty="0" err="1" smtClean="0"/>
              <a:t>Biology</a:t>
            </a:r>
            <a:r>
              <a:rPr lang="hu-HU" sz="1000" dirty="0" smtClean="0"/>
              <a:t> and </a:t>
            </a:r>
            <a:r>
              <a:rPr lang="hu-HU" sz="1000" dirty="0" err="1" smtClean="0"/>
              <a:t>Cultivation</a:t>
            </a:r>
            <a:r>
              <a:rPr lang="hu-HU" sz="1000" dirty="0" smtClean="0"/>
              <a:t> of </a:t>
            </a:r>
            <a:r>
              <a:rPr lang="hu-HU" sz="1000" dirty="0" err="1" smtClean="0"/>
              <a:t>Edible</a:t>
            </a:r>
            <a:r>
              <a:rPr lang="hu-HU" sz="1000" dirty="0" smtClean="0"/>
              <a:t> </a:t>
            </a:r>
            <a:r>
              <a:rPr lang="hu-HU" sz="1000" dirty="0" err="1" smtClean="0"/>
              <a:t>Mushrooms</a:t>
            </a:r>
            <a:r>
              <a:rPr lang="hu-HU" sz="1000" dirty="0" smtClean="0"/>
              <a:t>. </a:t>
            </a:r>
            <a:r>
              <a:rPr lang="hu-HU" sz="1000" dirty="0" err="1" smtClean="0"/>
              <a:t>Chang</a:t>
            </a:r>
            <a:r>
              <a:rPr lang="hu-HU" sz="1000" dirty="0" smtClean="0"/>
              <a:t>, S. T. &amp; Hayes, H.A., </a:t>
            </a:r>
            <a:r>
              <a:rPr lang="hu-HU" sz="1000" dirty="0" err="1" smtClean="0"/>
              <a:t>editors</a:t>
            </a:r>
            <a:r>
              <a:rPr lang="hu-HU" sz="1000" dirty="0" smtClean="0"/>
              <a:t>. New York: </a:t>
            </a:r>
            <a:r>
              <a:rPr lang="hu-HU" sz="1000" dirty="0" err="1" smtClean="0"/>
              <a:t>Academic</a:t>
            </a:r>
            <a:r>
              <a:rPr lang="hu-HU" sz="1000" dirty="0" smtClean="0"/>
              <a:t>, 726-793. </a:t>
            </a:r>
          </a:p>
          <a:p>
            <a:r>
              <a:rPr lang="hu-HU" sz="1000" dirty="0" err="1" smtClean="0"/>
              <a:t>FruitVeb</a:t>
            </a:r>
            <a:r>
              <a:rPr lang="hu-HU" sz="1000" dirty="0" smtClean="0"/>
              <a:t> Bulletin (2012): Magyar Zöldség Gyümölcs Szakmaközi Szervezet kiadványa, Budapest. </a:t>
            </a:r>
          </a:p>
          <a:p>
            <a:r>
              <a:rPr lang="hu-HU" sz="1000" dirty="0" err="1" smtClean="0"/>
              <a:t>Grabbe</a:t>
            </a:r>
            <a:r>
              <a:rPr lang="hu-HU" sz="1000" dirty="0" smtClean="0"/>
              <a:t>, K. (1997): A gombák helye az emberi táplálkozásban. Magyar Gombahíradó, 16: 6-7. </a:t>
            </a:r>
          </a:p>
          <a:p>
            <a:r>
              <a:rPr lang="hu-HU" sz="1000" dirty="0" smtClean="0"/>
              <a:t>Győrfi, J. (2010): Gombafajok termesztése a világon, Európában és Magyarországon. (</a:t>
            </a:r>
            <a:r>
              <a:rPr lang="hu-HU" sz="1000" dirty="0" err="1" smtClean="0"/>
              <a:t>In</a:t>
            </a:r>
            <a:r>
              <a:rPr lang="hu-HU" sz="1000" dirty="0" smtClean="0"/>
              <a:t>: Győrfi, J. (</a:t>
            </a:r>
            <a:r>
              <a:rPr lang="hu-HU" sz="1000" dirty="0" err="1" smtClean="0"/>
              <a:t>szerk</a:t>
            </a:r>
            <a:r>
              <a:rPr lang="hu-HU" sz="1000" dirty="0" smtClean="0"/>
              <a:t>): Gombabiológia, gombatermesztés. Mezőgazda Kiadó, Budapest, 114-121.</a:t>
            </a:r>
          </a:p>
          <a:p>
            <a:r>
              <a:rPr lang="hu-HU" sz="1000" dirty="0" smtClean="0"/>
              <a:t>Bíró, </a:t>
            </a:r>
            <a:r>
              <a:rPr lang="hu-HU" sz="1000" dirty="0" err="1" smtClean="0"/>
              <a:t>Gy</a:t>
            </a:r>
            <a:r>
              <a:rPr lang="hu-HU" sz="1000" dirty="0" smtClean="0"/>
              <a:t>., Lindner, K. (szerk.)(1999): Tápanyagtáblázat. Táplálkozástan és tápanyag-összetétel. Medicina Könyvkiadó Rt., Budapest. </a:t>
            </a:r>
          </a:p>
          <a:p>
            <a:r>
              <a:rPr lang="hu-HU" sz="1000" dirty="0" smtClean="0"/>
              <a:t>Bíró, </a:t>
            </a:r>
            <a:r>
              <a:rPr lang="hu-HU" sz="1000" dirty="0" err="1" smtClean="0"/>
              <a:t>Gy</a:t>
            </a:r>
            <a:r>
              <a:rPr lang="hu-HU" sz="1000" dirty="0" smtClean="0"/>
              <a:t>. (fordító)(2004): Tápanyag-beviteli referencia értékek. Medicina Könyvkiadó, Budapest, 228-234. </a:t>
            </a:r>
          </a:p>
          <a:p>
            <a:r>
              <a:rPr lang="hu-HU" sz="1000" dirty="0" err="1" smtClean="0"/>
              <a:t>Cheung</a:t>
            </a:r>
            <a:r>
              <a:rPr lang="hu-HU" sz="1000" dirty="0" smtClean="0"/>
              <a:t>, P.C.K. (2008): </a:t>
            </a:r>
            <a:r>
              <a:rPr lang="hu-HU" sz="1000" dirty="0" err="1" smtClean="0"/>
              <a:t>Mushrooms</a:t>
            </a:r>
            <a:r>
              <a:rPr lang="hu-HU" sz="1000" dirty="0" smtClean="0"/>
              <a:t> </a:t>
            </a:r>
            <a:r>
              <a:rPr lang="hu-HU" sz="1000" dirty="0" err="1" smtClean="0"/>
              <a:t>as</a:t>
            </a:r>
            <a:r>
              <a:rPr lang="hu-HU" sz="1000" dirty="0" smtClean="0"/>
              <a:t> </a:t>
            </a:r>
            <a:r>
              <a:rPr lang="hu-HU" sz="1000" dirty="0" err="1" smtClean="0"/>
              <a:t>functional</a:t>
            </a:r>
            <a:r>
              <a:rPr lang="hu-HU" sz="1000" dirty="0" smtClean="0"/>
              <a:t> </a:t>
            </a:r>
            <a:r>
              <a:rPr lang="hu-HU" sz="1000" dirty="0" err="1" smtClean="0"/>
              <a:t>foods</a:t>
            </a:r>
            <a:r>
              <a:rPr lang="hu-HU" sz="1000" dirty="0" smtClean="0"/>
              <a:t>. A John </a:t>
            </a:r>
            <a:r>
              <a:rPr lang="hu-HU" sz="1000" dirty="0" err="1" smtClean="0"/>
              <a:t>Wiley</a:t>
            </a:r>
            <a:r>
              <a:rPr lang="hu-HU" sz="1000" dirty="0" smtClean="0"/>
              <a:t> &amp; </a:t>
            </a:r>
            <a:r>
              <a:rPr lang="hu-HU" sz="1000" dirty="0" err="1" smtClean="0"/>
              <a:t>Sons</a:t>
            </a:r>
            <a:r>
              <a:rPr lang="hu-HU" sz="1000" dirty="0" smtClean="0"/>
              <a:t>, Inc. </a:t>
            </a:r>
            <a:r>
              <a:rPr lang="hu-HU" sz="1000" dirty="0" err="1" smtClean="0"/>
              <a:t>Hoboken</a:t>
            </a:r>
            <a:r>
              <a:rPr lang="hu-HU" sz="1000" dirty="0" smtClean="0"/>
              <a:t>, New Jersey, 213-215. </a:t>
            </a:r>
          </a:p>
          <a:p>
            <a:r>
              <a:rPr lang="hu-HU" sz="1000" dirty="0" err="1" smtClean="0"/>
              <a:t>Fehérvári-Póczik</a:t>
            </a:r>
            <a:r>
              <a:rPr lang="hu-HU" sz="1000" dirty="0" smtClean="0"/>
              <a:t>, E., Győrfi, J., </a:t>
            </a:r>
            <a:r>
              <a:rPr lang="hu-HU" sz="1000" dirty="0" err="1" smtClean="0"/>
              <a:t>Dernovics</a:t>
            </a:r>
            <a:r>
              <a:rPr lang="hu-HU" sz="1000" dirty="0" smtClean="0"/>
              <a:t>, M., </a:t>
            </a:r>
            <a:r>
              <a:rPr lang="hu-HU" sz="1000" dirty="0" err="1" smtClean="0"/>
              <a:t>Maszlavér</a:t>
            </a:r>
            <a:r>
              <a:rPr lang="hu-HU" sz="1000" dirty="0" smtClean="0"/>
              <a:t>, P., </a:t>
            </a:r>
            <a:r>
              <a:rPr lang="hu-HU" sz="1000" dirty="0" err="1" smtClean="0"/>
              <a:t>Stefanovits-Bányai</a:t>
            </a:r>
            <a:r>
              <a:rPr lang="hu-HU" sz="1000" dirty="0" smtClean="0"/>
              <a:t>, É. (2005): </a:t>
            </a:r>
            <a:r>
              <a:rPr lang="hu-HU" sz="1000" dirty="0" err="1" smtClean="0"/>
              <a:t>Effect</a:t>
            </a:r>
            <a:r>
              <a:rPr lang="hu-HU" sz="1000" dirty="0" smtClean="0"/>
              <a:t> of </a:t>
            </a:r>
            <a:r>
              <a:rPr lang="hu-HU" sz="1000" dirty="0" err="1" smtClean="0"/>
              <a:t>Mushroom’s</a:t>
            </a:r>
            <a:r>
              <a:rPr lang="hu-HU" sz="1000" dirty="0" smtClean="0"/>
              <a:t> </a:t>
            </a:r>
            <a:r>
              <a:rPr lang="hu-HU" sz="1000" dirty="0" err="1" smtClean="0"/>
              <a:t>Selenium</a:t>
            </a:r>
            <a:r>
              <a:rPr lang="hu-HU" sz="1000" dirty="0" smtClean="0"/>
              <a:t> </a:t>
            </a:r>
            <a:r>
              <a:rPr lang="hu-HU" sz="1000" dirty="0" err="1" smtClean="0"/>
              <a:t>supply</a:t>
            </a:r>
            <a:r>
              <a:rPr lang="hu-HU" sz="1000" dirty="0" smtClean="0"/>
              <a:t> </a:t>
            </a:r>
            <a:r>
              <a:rPr lang="hu-HU" sz="1000" dirty="0" err="1" smtClean="0"/>
              <a:t>on</a:t>
            </a:r>
            <a:r>
              <a:rPr lang="hu-HU" sz="1000" dirty="0" smtClean="0"/>
              <a:t> a </a:t>
            </a:r>
            <a:r>
              <a:rPr lang="hu-HU" sz="1000" dirty="0" err="1" smtClean="0"/>
              <a:t>few</a:t>
            </a:r>
            <a:r>
              <a:rPr lang="hu-HU" sz="1000" dirty="0" smtClean="0"/>
              <a:t> </a:t>
            </a:r>
            <a:r>
              <a:rPr lang="hu-HU" sz="1000" dirty="0" err="1" smtClean="0"/>
              <a:t>biochemical</a:t>
            </a:r>
            <a:r>
              <a:rPr lang="hu-HU" sz="1000" dirty="0" smtClean="0"/>
              <a:t> </a:t>
            </a:r>
            <a:r>
              <a:rPr lang="hu-HU" sz="1000" dirty="0" err="1" smtClean="0"/>
              <a:t>parameters</a:t>
            </a:r>
            <a:r>
              <a:rPr lang="hu-HU" sz="1000" dirty="0" smtClean="0"/>
              <a:t>. Opatija, XI. </a:t>
            </a:r>
            <a:r>
              <a:rPr lang="hu-HU" sz="1000" dirty="0" err="1" smtClean="0"/>
              <a:t>Croation</a:t>
            </a:r>
            <a:r>
              <a:rPr lang="hu-HU" sz="1000" dirty="0" smtClean="0"/>
              <a:t> </a:t>
            </a:r>
            <a:r>
              <a:rPr lang="hu-HU" sz="1000" dirty="0" err="1" smtClean="0"/>
              <a:t>Symposium</a:t>
            </a:r>
            <a:r>
              <a:rPr lang="hu-HU" sz="1000" dirty="0" smtClean="0"/>
              <a:t> </a:t>
            </a:r>
            <a:r>
              <a:rPr lang="hu-HU" sz="1000" dirty="0" err="1" smtClean="0"/>
              <a:t>on</a:t>
            </a:r>
            <a:r>
              <a:rPr lang="hu-HU" sz="1000" dirty="0" smtClean="0"/>
              <a:t> </a:t>
            </a:r>
            <a:r>
              <a:rPr lang="hu-HU" sz="1000" dirty="0" err="1" smtClean="0"/>
              <a:t>Agriculture</a:t>
            </a:r>
            <a:r>
              <a:rPr lang="hu-HU" sz="1000" dirty="0" smtClean="0"/>
              <a:t>, 333-334. </a:t>
            </a:r>
          </a:p>
          <a:p>
            <a:r>
              <a:rPr lang="hu-HU" sz="1000" dirty="0" smtClean="0"/>
              <a:t>Morris, V.C., </a:t>
            </a:r>
            <a:r>
              <a:rPr lang="hu-HU" sz="1000" dirty="0" err="1" smtClean="0"/>
              <a:t>Levander</a:t>
            </a:r>
            <a:r>
              <a:rPr lang="hu-HU" sz="1000" dirty="0" smtClean="0"/>
              <a:t>, O.A. (1970): </a:t>
            </a:r>
            <a:r>
              <a:rPr lang="hu-HU" sz="1000" dirty="0" err="1" smtClean="0"/>
              <a:t>Selenium</a:t>
            </a:r>
            <a:r>
              <a:rPr lang="hu-HU" sz="1000" dirty="0" smtClean="0"/>
              <a:t> </a:t>
            </a:r>
            <a:r>
              <a:rPr lang="hu-HU" sz="1000" dirty="0" err="1" smtClean="0"/>
              <a:t>Content</a:t>
            </a:r>
            <a:r>
              <a:rPr lang="hu-HU" sz="1000" dirty="0" smtClean="0"/>
              <a:t> of Foods. Journal of </a:t>
            </a:r>
            <a:r>
              <a:rPr lang="hu-HU" sz="1000" dirty="0" err="1" smtClean="0"/>
              <a:t>Nutrition</a:t>
            </a:r>
            <a:r>
              <a:rPr lang="hu-HU" sz="1000" dirty="0" smtClean="0"/>
              <a:t>, 100: 1383-1388. </a:t>
            </a:r>
          </a:p>
          <a:p>
            <a:r>
              <a:rPr lang="hu-HU" sz="1000" dirty="0" err="1" smtClean="0"/>
              <a:t>Vetter</a:t>
            </a:r>
            <a:r>
              <a:rPr lang="hu-HU" sz="1000" dirty="0" smtClean="0"/>
              <a:t>, J., Hajdú, </a:t>
            </a:r>
            <a:r>
              <a:rPr lang="hu-HU" sz="1000" dirty="0" err="1" smtClean="0"/>
              <a:t>Cs</a:t>
            </a:r>
            <a:r>
              <a:rPr lang="hu-HU" sz="1000" dirty="0" smtClean="0"/>
              <a:t>., Győrfi J., </a:t>
            </a:r>
            <a:r>
              <a:rPr lang="hu-HU" sz="1000" dirty="0" err="1" smtClean="0"/>
              <a:t>Maszlavér</a:t>
            </a:r>
            <a:r>
              <a:rPr lang="hu-HU" sz="1000" dirty="0" smtClean="0"/>
              <a:t>, P. (2005): </a:t>
            </a:r>
            <a:r>
              <a:rPr lang="hu-HU" sz="1000" dirty="0" err="1" smtClean="0"/>
              <a:t>Mineral</a:t>
            </a:r>
            <a:r>
              <a:rPr lang="hu-HU" sz="1000" dirty="0" smtClean="0"/>
              <a:t> </a:t>
            </a:r>
            <a:r>
              <a:rPr lang="hu-HU" sz="1000" dirty="0" err="1" smtClean="0"/>
              <a:t>Composition</a:t>
            </a:r>
            <a:r>
              <a:rPr lang="hu-HU" sz="1000" dirty="0" smtClean="0"/>
              <a:t> of </a:t>
            </a:r>
            <a:r>
              <a:rPr lang="hu-HU" sz="1000" dirty="0" err="1" smtClean="0"/>
              <a:t>the</a:t>
            </a:r>
            <a:r>
              <a:rPr lang="hu-HU" sz="1000" dirty="0" smtClean="0"/>
              <a:t> </a:t>
            </a:r>
            <a:r>
              <a:rPr lang="hu-HU" sz="1000" dirty="0" err="1" smtClean="0"/>
              <a:t>Cultivated</a:t>
            </a:r>
            <a:r>
              <a:rPr lang="hu-HU" sz="1000" dirty="0" smtClean="0"/>
              <a:t> </a:t>
            </a:r>
            <a:r>
              <a:rPr lang="hu-HU" sz="1000" dirty="0" err="1" smtClean="0"/>
              <a:t>Mushrooms</a:t>
            </a:r>
            <a:r>
              <a:rPr lang="hu-HU" sz="1000" dirty="0" smtClean="0"/>
              <a:t> </a:t>
            </a:r>
            <a:r>
              <a:rPr lang="hu-HU" sz="1000" dirty="0" err="1" smtClean="0"/>
              <a:t>Agaricus</a:t>
            </a:r>
            <a:r>
              <a:rPr lang="hu-HU" sz="1000" dirty="0" smtClean="0"/>
              <a:t> </a:t>
            </a:r>
            <a:r>
              <a:rPr lang="hu-HU" sz="1000" dirty="0" err="1" smtClean="0"/>
              <a:t>bisporus</a:t>
            </a:r>
            <a:r>
              <a:rPr lang="hu-HU" sz="1000" dirty="0" smtClean="0"/>
              <a:t>, </a:t>
            </a:r>
            <a:r>
              <a:rPr lang="hu-HU" sz="1000" dirty="0" err="1" smtClean="0"/>
              <a:t>Pleurotus</a:t>
            </a:r>
            <a:r>
              <a:rPr lang="hu-HU" sz="1000" dirty="0" smtClean="0"/>
              <a:t> </a:t>
            </a:r>
            <a:r>
              <a:rPr lang="hu-HU" sz="1000" dirty="0" err="1" smtClean="0"/>
              <a:t>ostreatus</a:t>
            </a:r>
            <a:r>
              <a:rPr lang="hu-HU" sz="1000" dirty="0" smtClean="0"/>
              <a:t> and </a:t>
            </a:r>
            <a:r>
              <a:rPr lang="hu-HU" sz="1000" dirty="0" err="1" smtClean="0"/>
              <a:t>Lentinula</a:t>
            </a:r>
            <a:r>
              <a:rPr lang="hu-HU" sz="1000" dirty="0" smtClean="0"/>
              <a:t> </a:t>
            </a:r>
            <a:r>
              <a:rPr lang="hu-HU" sz="1000" dirty="0" err="1" smtClean="0"/>
              <a:t>edodes</a:t>
            </a:r>
            <a:r>
              <a:rPr lang="hu-HU" sz="1000" dirty="0" smtClean="0"/>
              <a:t>. </a:t>
            </a:r>
            <a:r>
              <a:rPr lang="hu-HU" sz="1000" dirty="0" err="1" smtClean="0"/>
              <a:t>Acta</a:t>
            </a:r>
            <a:r>
              <a:rPr lang="hu-HU" sz="1000" dirty="0" smtClean="0"/>
              <a:t> </a:t>
            </a:r>
            <a:r>
              <a:rPr lang="hu-HU" sz="1000" dirty="0" err="1" smtClean="0"/>
              <a:t>Alimentaria</a:t>
            </a:r>
            <a:r>
              <a:rPr lang="hu-HU" sz="1000" dirty="0" smtClean="0"/>
              <a:t>, 34,4: 441-451.</a:t>
            </a:r>
          </a:p>
          <a:p>
            <a:endParaRPr lang="hu-HU" sz="1000" dirty="0"/>
          </a:p>
        </p:txBody>
      </p:sp>
      <p:pic>
        <p:nvPicPr>
          <p:cNvPr id="4" name="Kép 3" descr="SzÃ©chenyi Progra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2817" y="0"/>
            <a:ext cx="2926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7012" y="304800"/>
            <a:ext cx="6172200" cy="1160462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Júdásfülegomba</a:t>
            </a:r>
            <a:r>
              <a:rPr lang="hu-HU" dirty="0" smtClean="0"/>
              <a:t> (A. </a:t>
            </a:r>
            <a:r>
              <a:rPr lang="hu-HU" dirty="0" err="1" smtClean="0"/>
              <a:t>auricula-judae</a:t>
            </a:r>
            <a:r>
              <a:rPr lang="hu-HU" dirty="0" smtClean="0"/>
              <a:t>), bodzafagomba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93812" y="2438400"/>
            <a:ext cx="5181600" cy="3505200"/>
          </a:xfrm>
        </p:spPr>
        <p:txBody>
          <a:bodyPr/>
          <a:lstStyle/>
          <a:p>
            <a:pPr>
              <a:buNone/>
            </a:pPr>
            <a:r>
              <a:rPr lang="hu-HU" dirty="0" smtClean="0"/>
              <a:t>   Szembetegségek, kapilláris vérzés, garat- és gyomorgyulladás </a:t>
            </a:r>
            <a:r>
              <a:rPr lang="hu-HU" dirty="0" err="1" smtClean="0"/>
              <a:t>Ny-Mo</a:t>
            </a:r>
            <a:r>
              <a:rPr lang="hu-HU" dirty="0" smtClean="0"/>
              <a:t>.: daganatok ellen porítva  1,3-1,4β-D-glükán, sok </a:t>
            </a:r>
            <a:r>
              <a:rPr lang="hu-HU" dirty="0" err="1" smtClean="0"/>
              <a:t>polifenol</a:t>
            </a:r>
            <a:r>
              <a:rPr lang="hu-HU" dirty="0" smtClean="0"/>
              <a:t>, </a:t>
            </a:r>
            <a:r>
              <a:rPr lang="hu-HU" dirty="0" err="1" smtClean="0"/>
              <a:t>glikoproteinek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5" name="Kép 4" descr="judasfulegomb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3212" y="3339974"/>
            <a:ext cx="4152900" cy="3289426"/>
          </a:xfrm>
          <a:prstGeom prst="rect">
            <a:avLst/>
          </a:prstGeom>
        </p:spPr>
      </p:pic>
      <p:pic>
        <p:nvPicPr>
          <p:cNvPr id="6" name="Kép 5" descr="SzÃ©chenyi Progra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7012" y="152400"/>
            <a:ext cx="399280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8012" y="228600"/>
            <a:ext cx="7375157" cy="1096963"/>
          </a:xfrm>
        </p:spPr>
        <p:txBody>
          <a:bodyPr/>
          <a:lstStyle/>
          <a:p>
            <a:r>
              <a:rPr lang="hu-HU" dirty="0" err="1" smtClean="0">
                <a:solidFill>
                  <a:schemeClr val="tx1"/>
                </a:solidFill>
              </a:rPr>
              <a:t>Fomes</a:t>
            </a:r>
            <a:r>
              <a:rPr lang="hu-HU" dirty="0" smtClean="0">
                <a:solidFill>
                  <a:schemeClr val="tx1"/>
                </a:solidFill>
              </a:rPr>
              <a:t> </a:t>
            </a:r>
            <a:r>
              <a:rPr lang="hu-HU" dirty="0" err="1" smtClean="0">
                <a:solidFill>
                  <a:schemeClr val="tx1"/>
                </a:solidFill>
              </a:rPr>
              <a:t>fomentarius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31689" y="1844675"/>
            <a:ext cx="5586524" cy="4751388"/>
          </a:xfrm>
        </p:spPr>
        <p:txBody>
          <a:bodyPr/>
          <a:lstStyle/>
          <a:p>
            <a:pPr>
              <a:buNone/>
            </a:pPr>
            <a:endParaRPr lang="hu-HU" sz="2800" dirty="0"/>
          </a:p>
          <a:p>
            <a:r>
              <a:rPr lang="hu-HU" sz="2800" dirty="0"/>
              <a:t>‘91Ötzi: 5300 éves „jégember”</a:t>
            </a:r>
          </a:p>
          <a:p>
            <a:r>
              <a:rPr lang="hu-HU" sz="2800" dirty="0"/>
              <a:t>Nyírfatapló (</a:t>
            </a:r>
            <a:r>
              <a:rPr lang="hu-HU" sz="2800" i="1" dirty="0" err="1"/>
              <a:t>Piptoporus</a:t>
            </a:r>
            <a:r>
              <a:rPr lang="hu-HU" sz="2800" i="1" dirty="0"/>
              <a:t> </a:t>
            </a:r>
            <a:r>
              <a:rPr lang="hu-HU" sz="2800" i="1" dirty="0" err="1"/>
              <a:t>betulinus</a:t>
            </a:r>
            <a:r>
              <a:rPr lang="hu-HU" sz="2800" dirty="0"/>
              <a:t>)</a:t>
            </a:r>
          </a:p>
          <a:p>
            <a:r>
              <a:rPr lang="hu-HU" sz="2800" dirty="0"/>
              <a:t>baktérium ellenes és hashajtó</a:t>
            </a:r>
          </a:p>
          <a:p>
            <a:r>
              <a:rPr lang="hu-HU" sz="2800" dirty="0"/>
              <a:t>Bükkfatapló </a:t>
            </a:r>
            <a:r>
              <a:rPr lang="hu-HU" sz="2800" i="1" dirty="0"/>
              <a:t>(</a:t>
            </a:r>
            <a:r>
              <a:rPr lang="hu-HU" sz="2800" i="1" dirty="0" err="1"/>
              <a:t>Fomes</a:t>
            </a:r>
            <a:r>
              <a:rPr lang="hu-HU" sz="2800" i="1" dirty="0"/>
              <a:t> </a:t>
            </a:r>
            <a:r>
              <a:rPr lang="hu-HU" sz="2800" i="1" dirty="0" err="1"/>
              <a:t>fomentarius</a:t>
            </a:r>
            <a:r>
              <a:rPr lang="hu-HU" sz="2800" i="1" dirty="0"/>
              <a:t>)</a:t>
            </a:r>
          </a:p>
        </p:txBody>
      </p:sp>
      <p:pic>
        <p:nvPicPr>
          <p:cNvPr id="3077" name="Picture 5" descr="schnalstal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4012" y="2673836"/>
            <a:ext cx="5484813" cy="4012714"/>
          </a:xfrm>
          <a:prstGeom prst="rect">
            <a:avLst/>
          </a:prstGeom>
          <a:noFill/>
        </p:spPr>
      </p:pic>
      <p:pic>
        <p:nvPicPr>
          <p:cNvPr id="5" name="Kép 4" descr="SzÃ©chenyi Progra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6612" y="152400"/>
            <a:ext cx="361180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9412" y="304800"/>
            <a:ext cx="5867400" cy="1160462"/>
          </a:xfrm>
        </p:spPr>
        <p:txBody>
          <a:bodyPr/>
          <a:lstStyle/>
          <a:p>
            <a:r>
              <a:rPr lang="hu-HU" dirty="0" smtClean="0"/>
              <a:t>Magyarok népi orvoslása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22412" y="1828800"/>
            <a:ext cx="5181600" cy="4191000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Legismertebb: Élesztő gomba</a:t>
            </a:r>
          </a:p>
          <a:p>
            <a:r>
              <a:rPr lang="hu-HU" dirty="0" smtClean="0"/>
              <a:t>Mintegy 30 gombafaj</a:t>
            </a:r>
          </a:p>
          <a:p>
            <a:r>
              <a:rPr lang="hu-HU" dirty="0" smtClean="0"/>
              <a:t>Erdély</a:t>
            </a:r>
          </a:p>
          <a:p>
            <a:r>
              <a:rPr lang="hu-HU" dirty="0" err="1" smtClean="0"/>
              <a:t>Reishi</a:t>
            </a:r>
            <a:r>
              <a:rPr lang="hu-HU" dirty="0" smtClean="0"/>
              <a:t> (</a:t>
            </a:r>
            <a:r>
              <a:rPr lang="hu-HU" dirty="0" err="1" smtClean="0"/>
              <a:t>Ganoderma</a:t>
            </a:r>
            <a:r>
              <a:rPr lang="hu-HU" dirty="0" smtClean="0"/>
              <a:t> </a:t>
            </a:r>
            <a:r>
              <a:rPr lang="hu-HU" dirty="0" err="1" smtClean="0"/>
              <a:t>lucidum</a:t>
            </a:r>
            <a:r>
              <a:rPr lang="hu-HU" dirty="0" smtClean="0"/>
              <a:t>)</a:t>
            </a:r>
          </a:p>
          <a:p>
            <a:r>
              <a:rPr lang="hu-HU" dirty="0" smtClean="0"/>
              <a:t>Nálunk is honos</a:t>
            </a:r>
          </a:p>
          <a:p>
            <a:r>
              <a:rPr lang="hu-HU" dirty="0" smtClean="0"/>
              <a:t>,,Szépasszony kanala,, népi hiedelem</a:t>
            </a:r>
          </a:p>
          <a:p>
            <a:r>
              <a:rPr lang="hu-HU" dirty="0" smtClean="0"/>
              <a:t>Sok kedvező élettani hatást tulajdonítanak hozzá</a:t>
            </a:r>
            <a:endParaRPr lang="hu-HU" dirty="0"/>
          </a:p>
        </p:txBody>
      </p:sp>
      <p:pic>
        <p:nvPicPr>
          <p:cNvPr id="4" name="Kép 3" descr="CIMG1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3825" y="3524250"/>
            <a:ext cx="4445000" cy="3333750"/>
          </a:xfrm>
          <a:prstGeom prst="rect">
            <a:avLst/>
          </a:prstGeom>
        </p:spPr>
      </p:pic>
      <p:pic>
        <p:nvPicPr>
          <p:cNvPr id="6" name="Kép 5" descr="SzÃ©chenyi Progra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3212" y="152400"/>
            <a:ext cx="4114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9412" y="304800"/>
            <a:ext cx="5791200" cy="1160462"/>
          </a:xfrm>
        </p:spPr>
        <p:txBody>
          <a:bodyPr/>
          <a:lstStyle/>
          <a:p>
            <a:r>
              <a:rPr lang="hu-HU" dirty="0" smtClean="0"/>
              <a:t>Magyar kisüzem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7012" y="1752600"/>
            <a:ext cx="6248400" cy="47244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hu-HU" dirty="0" smtClean="0"/>
              <a:t>A látványnak is gyönyörű </a:t>
            </a:r>
            <a:r>
              <a:rPr lang="hu-HU" dirty="0" err="1" smtClean="0"/>
              <a:t>ganodermát</a:t>
            </a:r>
            <a:r>
              <a:rPr lang="hu-HU" dirty="0" smtClean="0"/>
              <a:t> akkor kell leszedni, amikor megértek benne a spórák, mivel a kutatások szerint a gyógyító ereje nagyrészt ebben rejlik. A kész gombát leszárítjuk, feldaraboljuk, és ezt követően készítjük belőle a folyékony kivonatot.</a:t>
            </a:r>
          </a:p>
          <a:p>
            <a:pPr algn="just"/>
            <a:r>
              <a:rPr lang="hu-HU" dirty="0" smtClean="0"/>
              <a:t>A kisüzemünkben kidolgoztuk, hogyan tudjuk úgy optimalizálni a kivonási folyamatot, hogy elég legyen az 1-2 cm átmérőjű tönköket pár cm hosszú csíkokra vágni jó minőségű rozsdamentes pengeélek segítségével, így kihagyhatóvá vált a kihívásokkal teli őrlési fázis.</a:t>
            </a:r>
          </a:p>
          <a:p>
            <a:pPr algn="just"/>
            <a:r>
              <a:rPr lang="hu-HU" dirty="0" smtClean="0"/>
              <a:t>A </a:t>
            </a:r>
            <a:r>
              <a:rPr lang="hu-HU" dirty="0" err="1" smtClean="0"/>
              <a:t>Gyógygomba</a:t>
            </a:r>
            <a:r>
              <a:rPr lang="hu-HU" dirty="0" smtClean="0"/>
              <a:t> Kutatólabor Kft. beruházott egy magas higiéniai színvonalú gombatermesztő-berendezésbe és saját pecsétviaszgomba termesztésbe kezdett osztrák partnere által biztosított </a:t>
            </a:r>
            <a:r>
              <a:rPr lang="hu-HU" dirty="0" err="1" smtClean="0"/>
              <a:t>bio</a:t>
            </a:r>
            <a:r>
              <a:rPr lang="hu-HU" dirty="0" smtClean="0"/>
              <a:t> </a:t>
            </a:r>
            <a:r>
              <a:rPr lang="hu-HU" dirty="0" err="1" smtClean="0"/>
              <a:t>termesztőzsákokon</a:t>
            </a:r>
            <a:r>
              <a:rPr lang="hu-HU" dirty="0" smtClean="0"/>
              <a:t>.  </a:t>
            </a: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6" name="Kép 5" descr="DSC_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8979405" y="3565954"/>
            <a:ext cx="3276598" cy="2850294"/>
          </a:xfrm>
          <a:prstGeom prst="rect">
            <a:avLst/>
          </a:prstGeom>
        </p:spPr>
      </p:pic>
      <p:pic>
        <p:nvPicPr>
          <p:cNvPr id="7" name="Kép 6" descr="SzÃ©chenyi Progra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1412" y="152400"/>
            <a:ext cx="330700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DSC_01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6805611" y="1574801"/>
            <a:ext cx="6502402" cy="3657601"/>
          </a:xfrm>
        </p:spPr>
      </p:pic>
      <p:pic>
        <p:nvPicPr>
          <p:cNvPr id="6" name="Kép 5" descr="DSC_02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813" y="152400"/>
            <a:ext cx="4553987" cy="3048000"/>
          </a:xfrm>
          <a:prstGeom prst="rect">
            <a:avLst/>
          </a:prstGeom>
        </p:spPr>
      </p:pic>
      <p:pic>
        <p:nvPicPr>
          <p:cNvPr id="7" name="Kép 6" descr="DSC_03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165276" y="1633736"/>
            <a:ext cx="6553200" cy="3590528"/>
          </a:xfrm>
          <a:prstGeom prst="rect">
            <a:avLst/>
          </a:prstGeom>
        </p:spPr>
      </p:pic>
      <p:pic>
        <p:nvPicPr>
          <p:cNvPr id="8" name="Kép 7" descr="DSC_02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812" y="3200400"/>
            <a:ext cx="4495800" cy="3437632"/>
          </a:xfrm>
          <a:prstGeom prst="rect">
            <a:avLst/>
          </a:prstGeom>
        </p:spPr>
      </p:pic>
      <p:pic>
        <p:nvPicPr>
          <p:cNvPr id="9" name="Kép 8" descr="SzÃ©chenyi Program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2412" y="228600"/>
            <a:ext cx="2926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Pénznem 41x23">
  <a:themeElements>
    <a:clrScheme name="Pénznem">
      <a:dk1>
        <a:sysClr val="windowText" lastClr="000000"/>
      </a:dk1>
      <a:lt1>
        <a:sysClr val="window" lastClr="FFFFFF"/>
      </a:lt1>
      <a:dk2>
        <a:srgbClr val="626817"/>
      </a:dk2>
      <a:lt2>
        <a:srgbClr val="DEE58D"/>
      </a:lt2>
      <a:accent1>
        <a:srgbClr val="F37B20"/>
      </a:accent1>
      <a:accent2>
        <a:srgbClr val="FAAF40"/>
      </a:accent2>
      <a:accent3>
        <a:srgbClr val="A8B228"/>
      </a:accent3>
      <a:accent4>
        <a:srgbClr val="DBC91F"/>
      </a:accent4>
      <a:accent5>
        <a:srgbClr val="828A1E"/>
      </a:accent5>
      <a:accent6>
        <a:srgbClr val="B8AD86"/>
      </a:accent6>
      <a:hlink>
        <a:srgbClr val="FAAF40"/>
      </a:hlink>
      <a:folHlink>
        <a:srgbClr val="A8B228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urrency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5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lin ang="18900000" scaled="0"/>
        </a:gradFill>
        <a:gradFill rotWithShape="1">
          <a:gsLst>
            <a:gs pos="0">
              <a:schemeClr val="phClr">
                <a:shade val="100000"/>
                <a:lumMod val="9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lin ang="189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45000">
              <a:schemeClr val="phClr">
                <a:lumMod val="85000"/>
                <a:lumOff val="15000"/>
              </a:schemeClr>
            </a:gs>
            <a:gs pos="100000">
              <a:schemeClr val="phClr">
                <a:shade val="100000"/>
                <a:satMod val="100000"/>
                <a:lumMod val="80000"/>
              </a:schemeClr>
            </a:gs>
          </a:gsLst>
          <a:lin ang="8100000" scaled="0"/>
        </a:gra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28000">
              <a:schemeClr val="phClr">
                <a:shade val="100000"/>
                <a:satMod val="100000"/>
                <a:lumMod val="160000"/>
              </a:schemeClr>
            </a:gs>
            <a:gs pos="100000">
              <a:schemeClr val="phClr">
                <a:shade val="100000"/>
                <a:satMod val="100000"/>
                <a:lumMod val="95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 lang="hu-HU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079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lang="hu-HU" sz="2400" dirty="0" err="1" smtClean="0">
            <a:effectLst>
              <a:outerShdw blurRad="50800" dist="38100" dir="2700000" algn="tl">
                <a:schemeClr val="bg2">
                  <a:lumMod val="50000"/>
                  <a:alpha val="43000"/>
                </a:schemeClr>
              </a:outerShdw>
            </a:effectLst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urrency">
      <a:dk1>
        <a:sysClr val="windowText" lastClr="000000"/>
      </a:dk1>
      <a:lt1>
        <a:sysClr val="window" lastClr="FFFFFF"/>
      </a:lt1>
      <a:dk2>
        <a:srgbClr val="626817"/>
      </a:dk2>
      <a:lt2>
        <a:srgbClr val="DEE58D"/>
      </a:lt2>
      <a:accent1>
        <a:srgbClr val="F37B20"/>
      </a:accent1>
      <a:accent2>
        <a:srgbClr val="FAAF40"/>
      </a:accent2>
      <a:accent3>
        <a:srgbClr val="A8B228"/>
      </a:accent3>
      <a:accent4>
        <a:srgbClr val="DBC91F"/>
      </a:accent4>
      <a:accent5>
        <a:srgbClr val="828A1E"/>
      </a:accent5>
      <a:accent6>
        <a:srgbClr val="B8AD86"/>
      </a:accent6>
      <a:hlink>
        <a:srgbClr val="FAAF40"/>
      </a:hlink>
      <a:folHlink>
        <a:srgbClr val="A8B228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urrency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5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lin ang="18900000" scaled="0"/>
        </a:gradFill>
        <a:gradFill rotWithShape="1">
          <a:gsLst>
            <a:gs pos="0">
              <a:schemeClr val="phClr">
                <a:shade val="100000"/>
                <a:lumMod val="9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lin ang="189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45000">
              <a:schemeClr val="phClr">
                <a:lumMod val="85000"/>
                <a:lumOff val="15000"/>
              </a:schemeClr>
            </a:gs>
            <a:gs pos="100000">
              <a:schemeClr val="phClr">
                <a:shade val="100000"/>
                <a:satMod val="100000"/>
                <a:lumMod val="80000"/>
              </a:schemeClr>
            </a:gs>
          </a:gsLst>
          <a:lin ang="8100000" scaled="0"/>
        </a:gra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28000">
              <a:schemeClr val="phClr">
                <a:shade val="100000"/>
                <a:satMod val="100000"/>
                <a:lumMod val="160000"/>
              </a:schemeClr>
            </a:gs>
            <a:gs pos="100000">
              <a:schemeClr val="phClr">
                <a:shade val="100000"/>
                <a:satMod val="100000"/>
                <a:lumMod val="95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079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rrency">
      <a:dk1>
        <a:sysClr val="windowText" lastClr="000000"/>
      </a:dk1>
      <a:lt1>
        <a:sysClr val="window" lastClr="FFFFFF"/>
      </a:lt1>
      <a:dk2>
        <a:srgbClr val="626817"/>
      </a:dk2>
      <a:lt2>
        <a:srgbClr val="DEE58D"/>
      </a:lt2>
      <a:accent1>
        <a:srgbClr val="F37B20"/>
      </a:accent1>
      <a:accent2>
        <a:srgbClr val="FAAF40"/>
      </a:accent2>
      <a:accent3>
        <a:srgbClr val="A8B228"/>
      </a:accent3>
      <a:accent4>
        <a:srgbClr val="DBC91F"/>
      </a:accent4>
      <a:accent5>
        <a:srgbClr val="828A1E"/>
      </a:accent5>
      <a:accent6>
        <a:srgbClr val="B8AD86"/>
      </a:accent6>
      <a:hlink>
        <a:srgbClr val="FAAF40"/>
      </a:hlink>
      <a:folHlink>
        <a:srgbClr val="A8B228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urrency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5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lin ang="18900000" scaled="0"/>
        </a:gradFill>
        <a:gradFill rotWithShape="1">
          <a:gsLst>
            <a:gs pos="0">
              <a:schemeClr val="phClr">
                <a:shade val="100000"/>
                <a:lumMod val="9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lin ang="189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45000">
              <a:schemeClr val="phClr">
                <a:lumMod val="85000"/>
                <a:lumOff val="15000"/>
              </a:schemeClr>
            </a:gs>
            <a:gs pos="100000">
              <a:schemeClr val="phClr">
                <a:shade val="100000"/>
                <a:satMod val="100000"/>
                <a:lumMod val="80000"/>
              </a:schemeClr>
            </a:gs>
          </a:gsLst>
          <a:lin ang="8100000" scaled="0"/>
        </a:gra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28000">
              <a:schemeClr val="phClr">
                <a:shade val="100000"/>
                <a:satMod val="100000"/>
                <a:lumMod val="160000"/>
              </a:schemeClr>
            </a:gs>
            <a:gs pos="100000">
              <a:schemeClr val="phClr">
                <a:shade val="100000"/>
                <a:satMod val="100000"/>
                <a:lumMod val="95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079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8A5D8E2-8672-4AEE-BD03-D0D4FCF229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5B9C10-754B-45E6-8392-CF09183EC1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C817F42-40AE-4986-A5C6-646B09AF4FE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2146</Words>
  <Application>Microsoft Office PowerPoint</Application>
  <PresentationFormat>Egyéni</PresentationFormat>
  <Paragraphs>321</Paragraphs>
  <Slides>46</Slides>
  <Notes>4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46</vt:i4>
      </vt:variant>
    </vt:vector>
  </HeadingPairs>
  <TitlesOfParts>
    <vt:vector size="48" baseType="lpstr">
      <vt:lpstr>Pénznem 41x23</vt:lpstr>
      <vt:lpstr>Kép</vt:lpstr>
      <vt:lpstr>A minőségbiztosítás szerepe bio-minősítésű étrend-kiegészítési célú gombák feldolgozása során – egy optimalizált technológia és annak követelményei  </vt:lpstr>
      <vt:lpstr>   A Kárpát-medence gombái az évszázados népi és orvosi hagyományban:</vt:lpstr>
      <vt:lpstr>Banyaposz, lóposz, Óriás pöffeteg (Langermannia gigantea)</vt:lpstr>
      <vt:lpstr>Szömörcsöggomba (Phallus impudicus)</vt:lpstr>
      <vt:lpstr>Júdásfülegomba (A. auricula-judae), bodzafagomba</vt:lpstr>
      <vt:lpstr>Fomes fomentarius</vt:lpstr>
      <vt:lpstr>Magyarok népi orvoslása</vt:lpstr>
      <vt:lpstr>Magyar kisüzem</vt:lpstr>
      <vt:lpstr>9. dia</vt:lpstr>
      <vt:lpstr>10. dia</vt:lpstr>
      <vt:lpstr>Bio gomba termesztés a micéliumtól a termőtestig</vt:lpstr>
      <vt:lpstr>12. dia</vt:lpstr>
      <vt:lpstr>A gombák gyógyászati jelentősége MIKOTERÁPIA???</vt:lpstr>
      <vt:lpstr>Gyógyhatású gombafajok</vt:lpstr>
      <vt:lpstr>Klinikai vizsgálatok, szakirodalmi adatok</vt:lpstr>
      <vt:lpstr>Klinikai vizsgálatok, szakirodalmi adatok</vt:lpstr>
      <vt:lpstr>Klinikai vizsgálatok, szakirodalmi adatok</vt:lpstr>
      <vt:lpstr>A gombák beltartalmi paraméterei és hatóanyagai:</vt:lpstr>
      <vt:lpstr>19. dia</vt:lpstr>
      <vt:lpstr>Hatóanyagok:</vt:lpstr>
      <vt:lpstr>Hatóanyagok:</vt:lpstr>
      <vt:lpstr>Egészségügyi hatások</vt:lpstr>
      <vt:lpstr>Egészségügyi hatások</vt:lpstr>
      <vt:lpstr>Egészségügyi hatások</vt:lpstr>
      <vt:lpstr>Grifola frondosa</vt:lpstr>
      <vt:lpstr>Gomba fogyasztás</vt:lpstr>
      <vt:lpstr>Hátrányok kiküszöbölése a termesztés és gyártás során</vt:lpstr>
      <vt:lpstr>Aloha Medicinals</vt:lpstr>
      <vt:lpstr>Bio Minősítés</vt:lpstr>
      <vt:lpstr>30. dia</vt:lpstr>
      <vt:lpstr>31. dia</vt:lpstr>
      <vt:lpstr>Optimalizált kivonat készítés</vt:lpstr>
      <vt:lpstr>Desztillálás</vt:lpstr>
      <vt:lpstr>34. dia</vt:lpstr>
      <vt:lpstr>Főzés és centrifugálás</vt:lpstr>
      <vt:lpstr>Glicerin </vt:lpstr>
      <vt:lpstr>MAGYAR TERMÉK</vt:lpstr>
      <vt:lpstr>38. dia</vt:lpstr>
      <vt:lpstr>39. dia</vt:lpstr>
      <vt:lpstr>Naja Forest N1 forte hatásai </vt:lpstr>
      <vt:lpstr>41. dia</vt:lpstr>
      <vt:lpstr>Miért érdemes ezekkel az élőlényekkel foglalkozni?</vt:lpstr>
      <vt:lpstr>KÖSZÖNÖM A FIGYELMET!</vt:lpstr>
      <vt:lpstr>Köszönet nyilvánítás</vt:lpstr>
      <vt:lpstr>FDG izotópos vizsgálatokkal alátámasztott bio Maitake gomba és bio Mandula gomba Étrend-kiegészítők fejlesztése</vt:lpstr>
      <vt:lpstr>46.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2013-07-31T16:29:01Z</dcterms:created>
  <dcterms:modified xsi:type="dcterms:W3CDTF">2018-07-17T20:21:26Z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</Properties>
</file>